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 id="264" r:id="rId9"/>
    <p:sldId id="263" r:id="rId10"/>
    <p:sldId id="265" r:id="rId11"/>
    <p:sldId id="266" r:id="rId12"/>
    <p:sldId id="268" r:id="rId13"/>
    <p:sldId id="279" r:id="rId14"/>
    <p:sldId id="269" r:id="rId15"/>
    <p:sldId id="270" r:id="rId16"/>
    <p:sldId id="280"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53"/>
  </p:normalViewPr>
  <p:slideViewPr>
    <p:cSldViewPr snapToGrid="0">
      <p:cViewPr varScale="1">
        <p:scale>
          <a:sx n="113" d="100"/>
          <a:sy n="113" d="100"/>
        </p:scale>
        <p:origin x="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F336-F5D2-075F-9042-BC5D9BACB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8BB316-B115-61DE-0BBD-FE3453192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978A90-9C00-15E7-4B3A-467BE54988BE}"/>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5" name="Footer Placeholder 4">
            <a:extLst>
              <a:ext uri="{FF2B5EF4-FFF2-40B4-BE49-F238E27FC236}">
                <a16:creationId xmlns:a16="http://schemas.microsoft.com/office/drawing/2014/main" id="{D2573C24-987E-00A9-CED7-85AFB35DF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A1A82-A31E-7272-B1D6-AF8218A52AE1}"/>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422962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7EFF-BE58-4CC1-3796-AD0CA24B5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92016B-7E87-B942-BA3A-5C495E6D4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3D2FD-1978-5C4F-F2AE-75C6FE069825}"/>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5" name="Footer Placeholder 4">
            <a:extLst>
              <a:ext uri="{FF2B5EF4-FFF2-40B4-BE49-F238E27FC236}">
                <a16:creationId xmlns:a16="http://schemas.microsoft.com/office/drawing/2014/main" id="{B0F2B2FA-1D0F-E06E-ADE3-12DE09A62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8CF26-CB4A-0E58-6BC8-758766CEB3EA}"/>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395240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6C628-E26A-054D-B107-4F8FBE96A5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924269-16DB-8ED2-7E1F-81936CE2A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9E7CD-BFBA-9DD0-BCDA-0E8DE273CA29}"/>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5" name="Footer Placeholder 4">
            <a:extLst>
              <a:ext uri="{FF2B5EF4-FFF2-40B4-BE49-F238E27FC236}">
                <a16:creationId xmlns:a16="http://schemas.microsoft.com/office/drawing/2014/main" id="{01795BBE-B629-8E00-D159-6027974AC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ECBD2-219F-93F3-A84E-4F574B411DF6}"/>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91493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B5CB-6B25-95A0-777C-888A292C6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868A93-0AFD-5F77-E84F-6415CC680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1E57F-1F90-8A29-16CE-4167F0D2AC80}"/>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5" name="Footer Placeholder 4">
            <a:extLst>
              <a:ext uri="{FF2B5EF4-FFF2-40B4-BE49-F238E27FC236}">
                <a16:creationId xmlns:a16="http://schemas.microsoft.com/office/drawing/2014/main" id="{79C0E813-FF7E-6EEE-FF30-E181594C0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400F8-1314-260A-66BC-AFBC39FCD6A4}"/>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307363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9924-3E83-7025-384E-13F812088A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6200C-67D9-54F4-6B6C-EF14587C65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71ED26-1D13-A0F5-FA0C-5B84DF59E17E}"/>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5" name="Footer Placeholder 4">
            <a:extLst>
              <a:ext uri="{FF2B5EF4-FFF2-40B4-BE49-F238E27FC236}">
                <a16:creationId xmlns:a16="http://schemas.microsoft.com/office/drawing/2014/main" id="{2EFBE87F-D7F4-F14D-C327-4C29833CD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C8261-C0CF-1474-505A-F8EC70AEB5CD}"/>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178374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C9B3-5728-535D-F885-07F863869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82A875-0CDB-85DD-4090-11E944485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E98550-F358-FD68-2ED1-5093D973D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C0AF36-556F-F7B5-0DBD-7F4D35C1E5BB}"/>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6" name="Footer Placeholder 5">
            <a:extLst>
              <a:ext uri="{FF2B5EF4-FFF2-40B4-BE49-F238E27FC236}">
                <a16:creationId xmlns:a16="http://schemas.microsoft.com/office/drawing/2014/main" id="{4E145C00-1135-860C-5661-729523A6C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62C4F-A9B7-10B8-06E8-BB18A2FEA9CD}"/>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82212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FC48-EC61-2A58-2550-87222573D3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A75333-3DB4-CC32-CD14-5F6B24EAE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F5C254-A2C7-3A00-B90D-04E8C40427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F45316-FCD3-C6F8-AB4F-A0D4317CF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10962-3B27-23CA-6356-29015BA98C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5C679-92EA-56D5-D80D-682E93CC0186}"/>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8" name="Footer Placeholder 7">
            <a:extLst>
              <a:ext uri="{FF2B5EF4-FFF2-40B4-BE49-F238E27FC236}">
                <a16:creationId xmlns:a16="http://schemas.microsoft.com/office/drawing/2014/main" id="{5023FEFC-8C05-A2F8-A8B2-E579DAC09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42D537-FCC4-8528-B8EC-16F016EEF397}"/>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3163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7885-E18E-E8DF-1264-67385BA6D8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905B8D-036B-3B1A-773A-E3A4C305F9AE}"/>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4" name="Footer Placeholder 3">
            <a:extLst>
              <a:ext uri="{FF2B5EF4-FFF2-40B4-BE49-F238E27FC236}">
                <a16:creationId xmlns:a16="http://schemas.microsoft.com/office/drawing/2014/main" id="{ECAB8B0D-22C8-1ABB-6D07-9896B780EA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F62FF-32A3-B9AC-40BF-2D2FF6CB67C1}"/>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358000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4C107-D685-901B-16A0-09F80DF713C6}"/>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3" name="Footer Placeholder 2">
            <a:extLst>
              <a:ext uri="{FF2B5EF4-FFF2-40B4-BE49-F238E27FC236}">
                <a16:creationId xmlns:a16="http://schemas.microsoft.com/office/drawing/2014/main" id="{514F445A-95DC-31EA-9D09-6B188A609C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C77F47-AE2D-23DB-3662-AF04F1AC8D31}"/>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211317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E2C6-2AAF-0039-B936-7ED412C5D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2D1CA8-33F8-70DF-7C79-90D4815E6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389241-8501-C40A-D725-D5E84BEA6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E9841-0084-D0CE-B3C6-053D890C1BCA}"/>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6" name="Footer Placeholder 5">
            <a:extLst>
              <a:ext uri="{FF2B5EF4-FFF2-40B4-BE49-F238E27FC236}">
                <a16:creationId xmlns:a16="http://schemas.microsoft.com/office/drawing/2014/main" id="{99708BE0-054B-FC7B-C131-0B7F3A54D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4AFD5-9170-AB9A-7723-04742B76FB33}"/>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257589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7640-34B0-8D2F-5330-E15FF29C7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221D1F-80E5-8ADF-3433-E5E7150DF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EC48E1-EF68-D877-BC4A-F581161ED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42466-D9C2-6A0F-376B-C989BF24A115}"/>
              </a:ext>
            </a:extLst>
          </p:cNvPr>
          <p:cNvSpPr>
            <a:spLocks noGrp="1"/>
          </p:cNvSpPr>
          <p:nvPr>
            <p:ph type="dt" sz="half" idx="10"/>
          </p:nvPr>
        </p:nvSpPr>
        <p:spPr/>
        <p:txBody>
          <a:bodyPr/>
          <a:lstStyle/>
          <a:p>
            <a:fld id="{3B21F22E-ED9C-484B-9DA4-86CE4043E371}" type="datetimeFigureOut">
              <a:rPr lang="en-US" smtClean="0"/>
              <a:t>2/18/23</a:t>
            </a:fld>
            <a:endParaRPr lang="en-US"/>
          </a:p>
        </p:txBody>
      </p:sp>
      <p:sp>
        <p:nvSpPr>
          <p:cNvPr id="6" name="Footer Placeholder 5">
            <a:extLst>
              <a:ext uri="{FF2B5EF4-FFF2-40B4-BE49-F238E27FC236}">
                <a16:creationId xmlns:a16="http://schemas.microsoft.com/office/drawing/2014/main" id="{C9DD0F92-0FDC-46F4-8CD5-B77A738368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964E1-B4CB-B3DB-4EAF-619ADCF48FA7}"/>
              </a:ext>
            </a:extLst>
          </p:cNvPr>
          <p:cNvSpPr>
            <a:spLocks noGrp="1"/>
          </p:cNvSpPr>
          <p:nvPr>
            <p:ph type="sldNum" sz="quarter" idx="12"/>
          </p:nvPr>
        </p:nvSpPr>
        <p:spPr/>
        <p:txBody>
          <a:bodyPr/>
          <a:lstStyle/>
          <a:p>
            <a:fld id="{821C72FC-7ED2-E14C-B42B-2D545FF54197}" type="slidenum">
              <a:rPr lang="en-US" smtClean="0"/>
              <a:t>‹#›</a:t>
            </a:fld>
            <a:endParaRPr lang="en-US"/>
          </a:p>
        </p:txBody>
      </p:sp>
    </p:spTree>
    <p:extLst>
      <p:ext uri="{BB962C8B-B14F-4D97-AF65-F5344CB8AC3E}">
        <p14:creationId xmlns:p14="http://schemas.microsoft.com/office/powerpoint/2010/main" val="297956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4BDB9-9D15-C457-5271-9B42638DC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3EFCEE-6809-9908-8EF8-EE4C6AC62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A76AC-1DDE-24F6-F8E2-F849D0E26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F22E-ED9C-484B-9DA4-86CE4043E371}" type="datetimeFigureOut">
              <a:rPr lang="en-US" smtClean="0"/>
              <a:t>2/18/23</a:t>
            </a:fld>
            <a:endParaRPr lang="en-US"/>
          </a:p>
        </p:txBody>
      </p:sp>
      <p:sp>
        <p:nvSpPr>
          <p:cNvPr id="5" name="Footer Placeholder 4">
            <a:extLst>
              <a:ext uri="{FF2B5EF4-FFF2-40B4-BE49-F238E27FC236}">
                <a16:creationId xmlns:a16="http://schemas.microsoft.com/office/drawing/2014/main" id="{8D5D5653-2D8B-5B76-B6EA-A29F05D746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E04304-32C1-424F-3BBF-FC40E41CD1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C72FC-7ED2-E14C-B42B-2D545FF54197}" type="slidenum">
              <a:rPr lang="en-US" smtClean="0"/>
              <a:t>‹#›</a:t>
            </a:fld>
            <a:endParaRPr lang="en-US"/>
          </a:p>
        </p:txBody>
      </p:sp>
    </p:spTree>
    <p:extLst>
      <p:ext uri="{BB962C8B-B14F-4D97-AF65-F5344CB8AC3E}">
        <p14:creationId xmlns:p14="http://schemas.microsoft.com/office/powerpoint/2010/main" val="278796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0055-5CFB-28F4-D236-71E042103AD2}"/>
              </a:ext>
            </a:extLst>
          </p:cNvPr>
          <p:cNvSpPr>
            <a:spLocks noGrp="1"/>
          </p:cNvSpPr>
          <p:nvPr>
            <p:ph type="ctrTitle"/>
          </p:nvPr>
        </p:nvSpPr>
        <p:spPr/>
        <p:txBody>
          <a:bodyPr/>
          <a:lstStyle/>
          <a:p>
            <a:r>
              <a:rPr lang="en-US" dirty="0"/>
              <a:t>Adding an update to an existing trial on </a:t>
            </a:r>
            <a:r>
              <a:rPr lang="en-US" dirty="0" err="1"/>
              <a:t>HemOnc.org</a:t>
            </a:r>
            <a:endParaRPr lang="en-US" dirty="0"/>
          </a:p>
        </p:txBody>
      </p:sp>
      <p:sp>
        <p:nvSpPr>
          <p:cNvPr id="3" name="Subtitle 2">
            <a:extLst>
              <a:ext uri="{FF2B5EF4-FFF2-40B4-BE49-F238E27FC236}">
                <a16:creationId xmlns:a16="http://schemas.microsoft.com/office/drawing/2014/main" id="{CC7E8570-F1C4-87A7-AB7B-8DE98A82BBE8}"/>
              </a:ext>
            </a:extLst>
          </p:cNvPr>
          <p:cNvSpPr>
            <a:spLocks noGrp="1"/>
          </p:cNvSpPr>
          <p:nvPr>
            <p:ph type="subTitle" idx="1"/>
          </p:nvPr>
        </p:nvSpPr>
        <p:spPr/>
        <p:txBody>
          <a:bodyPr>
            <a:normAutofit lnSpcReduction="10000"/>
          </a:bodyPr>
          <a:lstStyle/>
          <a:p>
            <a:r>
              <a:rPr lang="en-US" dirty="0"/>
              <a:t>This tutorial was created using the Chrome browser (109.0.5414.119) on macOS Ventura 13.2.1</a:t>
            </a:r>
          </a:p>
          <a:p>
            <a:endParaRPr lang="en-US" dirty="0"/>
          </a:p>
          <a:p>
            <a:r>
              <a:rPr lang="en-US" dirty="0"/>
              <a:t>February 18, 2023</a:t>
            </a:r>
          </a:p>
        </p:txBody>
      </p:sp>
    </p:spTree>
    <p:extLst>
      <p:ext uri="{BB962C8B-B14F-4D97-AF65-F5344CB8AC3E}">
        <p14:creationId xmlns:p14="http://schemas.microsoft.com/office/powerpoint/2010/main" val="330365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4155-522B-7680-E3C3-933819921E3D}"/>
              </a:ext>
            </a:extLst>
          </p:cNvPr>
          <p:cNvSpPr>
            <a:spLocks noGrp="1"/>
          </p:cNvSpPr>
          <p:nvPr>
            <p:ph type="title"/>
          </p:nvPr>
        </p:nvSpPr>
        <p:spPr/>
        <p:txBody>
          <a:bodyPr/>
          <a:lstStyle/>
          <a:p>
            <a:r>
              <a:rPr lang="en-US" dirty="0"/>
              <a:t>Remove decorations</a:t>
            </a:r>
          </a:p>
        </p:txBody>
      </p:sp>
      <p:sp>
        <p:nvSpPr>
          <p:cNvPr id="3" name="Content Placeholder 2">
            <a:extLst>
              <a:ext uri="{FF2B5EF4-FFF2-40B4-BE49-F238E27FC236}">
                <a16:creationId xmlns:a16="http://schemas.microsoft.com/office/drawing/2014/main" id="{D7435682-1543-9E76-4E78-2B85945EDBC3}"/>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##'''PRO analysis:''' </a:t>
            </a:r>
            <a:r>
              <a:rPr lang="en-US" dirty="0" err="1">
                <a:latin typeface="Courier New" panose="02070309020205020404" pitchFamily="49" charset="0"/>
                <a:cs typeface="Courier New" panose="02070309020205020404" pitchFamily="49" charset="0"/>
              </a:rPr>
              <a:t>Ciruelos</a:t>
            </a:r>
            <a:r>
              <a:rPr lang="en-US" dirty="0">
                <a:latin typeface="Courier New" panose="02070309020205020404" pitchFamily="49" charset="0"/>
                <a:cs typeface="Courier New" panose="02070309020205020404" pitchFamily="49" charset="0"/>
              </a:rPr>
              <a:t> EM, </a:t>
            </a:r>
            <a:r>
              <a:rPr lang="en-US" dirty="0" err="1">
                <a:latin typeface="Courier New" panose="02070309020205020404" pitchFamily="49" charset="0"/>
                <a:cs typeface="Courier New" panose="02070309020205020404" pitchFamily="49" charset="0"/>
              </a:rPr>
              <a:t>Rugo</a:t>
            </a:r>
            <a:r>
              <a:rPr lang="en-US" dirty="0">
                <a:latin typeface="Courier New" panose="02070309020205020404" pitchFamily="49" charset="0"/>
                <a:cs typeface="Courier New" panose="02070309020205020404" pitchFamily="49" charset="0"/>
              </a:rPr>
              <a:t> HS, Mayer IA, Levy C, Forget F, Delgado </a:t>
            </a:r>
            <a:r>
              <a:rPr lang="en-US" dirty="0" err="1">
                <a:latin typeface="Courier New" panose="02070309020205020404" pitchFamily="49" charset="0"/>
                <a:cs typeface="Courier New" panose="02070309020205020404" pitchFamily="49" charset="0"/>
              </a:rPr>
              <a:t>Mingorance</a:t>
            </a:r>
            <a:r>
              <a:rPr lang="en-US" dirty="0">
                <a:latin typeface="Courier New" panose="02070309020205020404" pitchFamily="49" charset="0"/>
                <a:cs typeface="Courier New" panose="02070309020205020404" pitchFamily="49" charset="0"/>
              </a:rPr>
              <a:t> JI, </a:t>
            </a:r>
            <a:r>
              <a:rPr lang="en-US" dirty="0" err="1">
                <a:latin typeface="Courier New" panose="02070309020205020404" pitchFamily="49" charset="0"/>
                <a:cs typeface="Courier New" panose="02070309020205020404" pitchFamily="49" charset="0"/>
              </a:rPr>
              <a:t>Safra</a:t>
            </a:r>
            <a:r>
              <a:rPr lang="en-US" dirty="0">
                <a:latin typeface="Courier New" panose="02070309020205020404" pitchFamily="49" charset="0"/>
                <a:cs typeface="Courier New" panose="02070309020205020404" pitchFamily="49" charset="0"/>
              </a:rPr>
              <a:t> T, Masuda N, Park YH, </a:t>
            </a:r>
            <a:r>
              <a:rPr lang="en-US" dirty="0" err="1">
                <a:latin typeface="Courier New" panose="02070309020205020404" pitchFamily="49" charset="0"/>
                <a:cs typeface="Courier New" panose="02070309020205020404" pitchFamily="49" charset="0"/>
              </a:rPr>
              <a:t>Juric</a:t>
            </a:r>
            <a:r>
              <a:rPr lang="en-US" dirty="0">
                <a:latin typeface="Courier New" panose="02070309020205020404" pitchFamily="49" charset="0"/>
                <a:cs typeface="Courier New" panose="02070309020205020404" pitchFamily="49" charset="0"/>
              </a:rPr>
              <a:t> D, Conte P, </a:t>
            </a:r>
            <a:r>
              <a:rPr lang="en-US" dirty="0" err="1">
                <a:latin typeface="Courier New" panose="02070309020205020404" pitchFamily="49" charset="0"/>
                <a:cs typeface="Courier New" panose="02070309020205020404" pitchFamily="49" charset="0"/>
              </a:rPr>
              <a:t>Campone</a:t>
            </a:r>
            <a:r>
              <a:rPr lang="en-US" dirty="0">
                <a:latin typeface="Courier New" panose="02070309020205020404" pitchFamily="49" charset="0"/>
                <a:cs typeface="Courier New" panose="02070309020205020404" pitchFamily="49" charset="0"/>
              </a:rPr>
              <a:t> M, </a:t>
            </a:r>
            <a:r>
              <a:rPr lang="en-US" dirty="0" err="1">
                <a:latin typeface="Courier New" panose="02070309020205020404" pitchFamily="49" charset="0"/>
                <a:cs typeface="Courier New" panose="02070309020205020404" pitchFamily="49" charset="0"/>
              </a:rPr>
              <a:t>Loibl</a:t>
            </a:r>
            <a:r>
              <a:rPr lang="en-US" dirty="0">
                <a:latin typeface="Courier New" panose="02070309020205020404" pitchFamily="49" charset="0"/>
                <a:cs typeface="Courier New" panose="02070309020205020404" pitchFamily="49" charset="0"/>
              </a:rPr>
              <a:t> S, Iwata H, Zhou X, Park J, Ridolfi A, Lorenzo I, André F. Patient-Reported Outcomes in Patients With PIK3CA-Mutated Hormone Receptor-Positive, Human Epidermal Growth Factor Receptor 2-Negative Advanced Breast Cancer From SOLAR-1. J Clin Oncol. 2021 Jun 20;39(18):2005-2015. </a:t>
            </a:r>
            <a:r>
              <a:rPr lang="en-US" strike="sngStrike" dirty="0" err="1">
                <a:solidFill>
                  <a:srgbClr val="FF0000"/>
                </a:solidFill>
                <a:latin typeface="Courier New" panose="02070309020205020404" pitchFamily="49" charset="0"/>
                <a:cs typeface="Courier New" panose="02070309020205020404" pitchFamily="49" charset="0"/>
              </a:rPr>
              <a:t>doi</a:t>
            </a:r>
            <a:r>
              <a:rPr lang="en-US" strike="sngStrike" dirty="0">
                <a:solidFill>
                  <a:srgbClr val="FF0000"/>
                </a:solidFill>
                <a:latin typeface="Courier New" panose="02070309020205020404" pitchFamily="49" charset="0"/>
                <a:cs typeface="Courier New" panose="02070309020205020404" pitchFamily="49" charset="0"/>
              </a:rPr>
              <a:t>: 10.1200/JCO.20.01139. </a:t>
            </a:r>
            <a:r>
              <a:rPr lang="en-US" dirty="0" err="1">
                <a:latin typeface="Courier New" panose="02070309020205020404" pitchFamily="49" charset="0"/>
                <a:cs typeface="Courier New" panose="02070309020205020404" pitchFamily="49" charset="0"/>
              </a:rPr>
              <a:t>Epub</a:t>
            </a:r>
            <a:r>
              <a:rPr lang="en-US" dirty="0">
                <a:latin typeface="Courier New" panose="02070309020205020404" pitchFamily="49" charset="0"/>
                <a:cs typeface="Courier New" panose="02070309020205020404" pitchFamily="49" charset="0"/>
              </a:rPr>
              <a:t> 2021 Mar 29. </a:t>
            </a:r>
            <a:r>
              <a:rPr lang="en-US" strike="sngStrike" dirty="0">
                <a:solidFill>
                  <a:srgbClr val="FF0000"/>
                </a:solidFill>
                <a:latin typeface="Courier New" panose="02070309020205020404" pitchFamily="49" charset="0"/>
                <a:cs typeface="Courier New" panose="02070309020205020404" pitchFamily="49" charset="0"/>
              </a:rPr>
              <a:t>PMID: 33780274; PMCID: PMC8210974.</a:t>
            </a:r>
          </a:p>
        </p:txBody>
      </p:sp>
      <p:sp>
        <p:nvSpPr>
          <p:cNvPr id="4" name="TextBox 3">
            <a:extLst>
              <a:ext uri="{FF2B5EF4-FFF2-40B4-BE49-F238E27FC236}">
                <a16:creationId xmlns:a16="http://schemas.microsoft.com/office/drawing/2014/main" id="{8ECF9995-CEED-687A-1268-C4546CC50D4B}"/>
              </a:ext>
            </a:extLst>
          </p:cNvPr>
          <p:cNvSpPr txBox="1"/>
          <p:nvPr/>
        </p:nvSpPr>
        <p:spPr>
          <a:xfrm>
            <a:off x="794644" y="6488668"/>
            <a:ext cx="10602711" cy="369332"/>
          </a:xfrm>
          <a:prstGeom prst="rect">
            <a:avLst/>
          </a:prstGeom>
          <a:solidFill>
            <a:schemeClr val="accent4">
              <a:lumMod val="20000"/>
              <a:lumOff val="80000"/>
            </a:schemeClr>
          </a:solidFill>
        </p:spPr>
        <p:txBody>
          <a:bodyPr wrap="none" rtlCol="0">
            <a:spAutoFit/>
          </a:bodyPr>
          <a:lstStyle/>
          <a:p>
            <a:r>
              <a:rPr lang="en-US" dirty="0"/>
              <a:t>Delete the </a:t>
            </a:r>
            <a:r>
              <a:rPr lang="en-US" dirty="0" err="1"/>
              <a:t>doi</a:t>
            </a:r>
            <a:r>
              <a:rPr lang="en-US" dirty="0"/>
              <a:t>: and the PMID: and PMCID: sections; we’re going to add these back in a slightly different format.</a:t>
            </a:r>
          </a:p>
        </p:txBody>
      </p:sp>
    </p:spTree>
    <p:extLst>
      <p:ext uri="{BB962C8B-B14F-4D97-AF65-F5344CB8AC3E}">
        <p14:creationId xmlns:p14="http://schemas.microsoft.com/office/powerpoint/2010/main" val="146706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35682-1543-9E76-4E78-2B85945EDBC3}"/>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##'''PRO analysis:''' </a:t>
            </a:r>
            <a:r>
              <a:rPr lang="en-US" dirty="0" err="1">
                <a:latin typeface="Courier New" panose="02070309020205020404" pitchFamily="49" charset="0"/>
                <a:cs typeface="Courier New" panose="02070309020205020404" pitchFamily="49" charset="0"/>
              </a:rPr>
              <a:t>Ciruelos</a:t>
            </a:r>
            <a:r>
              <a:rPr lang="en-US" dirty="0">
                <a:latin typeface="Courier New" panose="02070309020205020404" pitchFamily="49" charset="0"/>
                <a:cs typeface="Courier New" panose="02070309020205020404" pitchFamily="49" charset="0"/>
              </a:rPr>
              <a:t> EM, </a:t>
            </a:r>
            <a:r>
              <a:rPr lang="en-US" dirty="0" err="1">
                <a:latin typeface="Courier New" panose="02070309020205020404" pitchFamily="49" charset="0"/>
                <a:cs typeface="Courier New" panose="02070309020205020404" pitchFamily="49" charset="0"/>
              </a:rPr>
              <a:t>Rugo</a:t>
            </a:r>
            <a:r>
              <a:rPr lang="en-US" dirty="0">
                <a:latin typeface="Courier New" panose="02070309020205020404" pitchFamily="49" charset="0"/>
                <a:cs typeface="Courier New" panose="02070309020205020404" pitchFamily="49" charset="0"/>
              </a:rPr>
              <a:t> HS, Mayer IA, Levy C, Forget F, Delgado </a:t>
            </a:r>
            <a:r>
              <a:rPr lang="en-US" dirty="0" err="1">
                <a:latin typeface="Courier New" panose="02070309020205020404" pitchFamily="49" charset="0"/>
                <a:cs typeface="Courier New" panose="02070309020205020404" pitchFamily="49" charset="0"/>
              </a:rPr>
              <a:t>Mingorance</a:t>
            </a:r>
            <a:r>
              <a:rPr lang="en-US" dirty="0">
                <a:latin typeface="Courier New" panose="02070309020205020404" pitchFamily="49" charset="0"/>
                <a:cs typeface="Courier New" panose="02070309020205020404" pitchFamily="49" charset="0"/>
              </a:rPr>
              <a:t> JI, </a:t>
            </a:r>
            <a:r>
              <a:rPr lang="en-US" dirty="0" err="1">
                <a:latin typeface="Courier New" panose="02070309020205020404" pitchFamily="49" charset="0"/>
                <a:cs typeface="Courier New" panose="02070309020205020404" pitchFamily="49" charset="0"/>
              </a:rPr>
              <a:t>Safra</a:t>
            </a:r>
            <a:r>
              <a:rPr lang="en-US" dirty="0">
                <a:latin typeface="Courier New" panose="02070309020205020404" pitchFamily="49" charset="0"/>
                <a:cs typeface="Courier New" panose="02070309020205020404" pitchFamily="49" charset="0"/>
              </a:rPr>
              <a:t> T, Masuda N, Park YH, </a:t>
            </a:r>
            <a:r>
              <a:rPr lang="en-US" dirty="0" err="1">
                <a:latin typeface="Courier New" panose="02070309020205020404" pitchFamily="49" charset="0"/>
                <a:cs typeface="Courier New" panose="02070309020205020404" pitchFamily="49" charset="0"/>
              </a:rPr>
              <a:t>Juric</a:t>
            </a:r>
            <a:r>
              <a:rPr lang="en-US" dirty="0">
                <a:latin typeface="Courier New" panose="02070309020205020404" pitchFamily="49" charset="0"/>
                <a:cs typeface="Courier New" panose="02070309020205020404" pitchFamily="49" charset="0"/>
              </a:rPr>
              <a:t> D, Conte P, </a:t>
            </a:r>
            <a:r>
              <a:rPr lang="en-US" dirty="0" err="1">
                <a:latin typeface="Courier New" panose="02070309020205020404" pitchFamily="49" charset="0"/>
                <a:cs typeface="Courier New" panose="02070309020205020404" pitchFamily="49" charset="0"/>
              </a:rPr>
              <a:t>Campone</a:t>
            </a:r>
            <a:r>
              <a:rPr lang="en-US" dirty="0">
                <a:latin typeface="Courier New" panose="02070309020205020404" pitchFamily="49" charset="0"/>
                <a:cs typeface="Courier New" panose="02070309020205020404" pitchFamily="49" charset="0"/>
              </a:rPr>
              <a:t> M, </a:t>
            </a:r>
            <a:r>
              <a:rPr lang="en-US" dirty="0" err="1">
                <a:latin typeface="Courier New" panose="02070309020205020404" pitchFamily="49" charset="0"/>
                <a:cs typeface="Courier New" panose="02070309020205020404" pitchFamily="49" charset="0"/>
              </a:rPr>
              <a:t>Loibl</a:t>
            </a:r>
            <a:r>
              <a:rPr lang="en-US" dirty="0">
                <a:latin typeface="Courier New" panose="02070309020205020404" pitchFamily="49" charset="0"/>
                <a:cs typeface="Courier New" panose="02070309020205020404" pitchFamily="49" charset="0"/>
              </a:rPr>
              <a:t> S, Iwata H, Zhou X, Park J, Ridolfi A, Lorenzo I, André F. Patient-Reported Outcomes in Patients With PIK3CA-Mutated Hormone Receptor-Positive, Human Epidermal Growth Factor Receptor 2-Negative Advanced Breast Cancer From SOLAR-1. J Clin Oncol. 2021 Jun 20;39(18):2005-2015. </a:t>
            </a:r>
            <a:r>
              <a:rPr lang="en-US" dirty="0" err="1">
                <a:latin typeface="Courier New" panose="02070309020205020404" pitchFamily="49" charset="0"/>
                <a:cs typeface="Courier New" panose="02070309020205020404" pitchFamily="49" charset="0"/>
              </a:rPr>
              <a:t>Epub</a:t>
            </a:r>
            <a:r>
              <a:rPr lang="en-US" dirty="0">
                <a:latin typeface="Courier New" panose="02070309020205020404" pitchFamily="49" charset="0"/>
                <a:cs typeface="Courier New" panose="02070309020205020404" pitchFamily="49" charset="0"/>
              </a:rPr>
              <a:t> 2021 Mar 29.</a:t>
            </a:r>
            <a:endParaRPr lang="en-US" strike="sngStrike" dirty="0">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8ECF9995-CEED-687A-1268-C4546CC50D4B}"/>
              </a:ext>
            </a:extLst>
          </p:cNvPr>
          <p:cNvSpPr txBox="1"/>
          <p:nvPr/>
        </p:nvSpPr>
        <p:spPr>
          <a:xfrm>
            <a:off x="4502422" y="6488668"/>
            <a:ext cx="3187155" cy="369332"/>
          </a:xfrm>
          <a:prstGeom prst="rect">
            <a:avLst/>
          </a:prstGeom>
          <a:solidFill>
            <a:schemeClr val="accent4">
              <a:lumMod val="20000"/>
              <a:lumOff val="80000"/>
            </a:schemeClr>
          </a:solidFill>
        </p:spPr>
        <p:txBody>
          <a:bodyPr wrap="none" rtlCol="0">
            <a:spAutoFit/>
          </a:bodyPr>
          <a:lstStyle/>
          <a:p>
            <a:r>
              <a:rPr lang="en-US" dirty="0"/>
              <a:t>These sections are deleted now.</a:t>
            </a:r>
          </a:p>
        </p:txBody>
      </p:sp>
    </p:spTree>
    <p:extLst>
      <p:ext uri="{BB962C8B-B14F-4D97-AF65-F5344CB8AC3E}">
        <p14:creationId xmlns:p14="http://schemas.microsoft.com/office/powerpoint/2010/main" val="202819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489955-D13E-D8D6-129E-8DCB6085875F}"/>
              </a:ext>
            </a:extLst>
          </p:cNvPr>
          <p:cNvSpPr txBox="1"/>
          <p:nvPr/>
        </p:nvSpPr>
        <p:spPr>
          <a:xfrm>
            <a:off x="3123327" y="6488668"/>
            <a:ext cx="5622437" cy="369332"/>
          </a:xfrm>
          <a:prstGeom prst="rect">
            <a:avLst/>
          </a:prstGeom>
          <a:solidFill>
            <a:schemeClr val="accent4">
              <a:lumMod val="20000"/>
              <a:lumOff val="80000"/>
            </a:schemeClr>
          </a:solidFill>
        </p:spPr>
        <p:txBody>
          <a:bodyPr wrap="none" rtlCol="0">
            <a:spAutoFit/>
          </a:bodyPr>
          <a:lstStyle/>
          <a:p>
            <a:r>
              <a:rPr lang="en-US" dirty="0"/>
              <a:t>Go back to the PubMed window and close the popup box.</a:t>
            </a:r>
          </a:p>
        </p:txBody>
      </p:sp>
      <p:pic>
        <p:nvPicPr>
          <p:cNvPr id="4" name="Picture 3" descr="Graphical user interface, text, application&#10;&#10;Description automatically generated">
            <a:extLst>
              <a:ext uri="{FF2B5EF4-FFF2-40B4-BE49-F238E27FC236}">
                <a16:creationId xmlns:a16="http://schemas.microsoft.com/office/drawing/2014/main" id="{B0BA9605-F5CF-8A43-850A-8565CFEBAB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618" y="129286"/>
            <a:ext cx="11166764" cy="6069854"/>
          </a:xfrm>
          <a:prstGeom prst="rect">
            <a:avLst/>
          </a:prstGeom>
        </p:spPr>
      </p:pic>
      <p:sp>
        <p:nvSpPr>
          <p:cNvPr id="3" name="Oval 2">
            <a:extLst>
              <a:ext uri="{FF2B5EF4-FFF2-40B4-BE49-F238E27FC236}">
                <a16:creationId xmlns:a16="http://schemas.microsoft.com/office/drawing/2014/main" id="{150EFBDC-E9DC-FCE6-099B-9509E34AF459}"/>
              </a:ext>
            </a:extLst>
          </p:cNvPr>
          <p:cNvSpPr/>
          <p:nvPr/>
        </p:nvSpPr>
        <p:spPr>
          <a:xfrm>
            <a:off x="7635695" y="830991"/>
            <a:ext cx="887417" cy="52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23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A34B3EF-5064-1E12-A4C6-64B26ED22B80}"/>
              </a:ext>
            </a:extLst>
          </p:cNvPr>
          <p:cNvPicPr>
            <a:picLocks noChangeAspect="1"/>
          </p:cNvPicPr>
          <p:nvPr/>
        </p:nvPicPr>
        <p:blipFill>
          <a:blip r:embed="rId2"/>
          <a:stretch>
            <a:fillRect/>
          </a:stretch>
        </p:blipFill>
        <p:spPr>
          <a:xfrm>
            <a:off x="122839" y="110267"/>
            <a:ext cx="12069161" cy="5500824"/>
          </a:xfrm>
          <a:prstGeom prst="rect">
            <a:avLst/>
          </a:prstGeom>
        </p:spPr>
      </p:pic>
      <p:sp>
        <p:nvSpPr>
          <p:cNvPr id="4" name="Oval 3">
            <a:extLst>
              <a:ext uri="{FF2B5EF4-FFF2-40B4-BE49-F238E27FC236}">
                <a16:creationId xmlns:a16="http://schemas.microsoft.com/office/drawing/2014/main" id="{6357647D-53DC-C196-1835-2B66E373F42C}"/>
              </a:ext>
            </a:extLst>
          </p:cNvPr>
          <p:cNvSpPr/>
          <p:nvPr/>
        </p:nvSpPr>
        <p:spPr>
          <a:xfrm>
            <a:off x="3922677" y="4627136"/>
            <a:ext cx="2796778" cy="52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914033-B25B-A6DE-4FA4-29AB3B32FB57}"/>
              </a:ext>
            </a:extLst>
          </p:cNvPr>
          <p:cNvSpPr txBox="1"/>
          <p:nvPr/>
        </p:nvSpPr>
        <p:spPr>
          <a:xfrm>
            <a:off x="3393330" y="6488668"/>
            <a:ext cx="5405339" cy="369332"/>
          </a:xfrm>
          <a:prstGeom prst="rect">
            <a:avLst/>
          </a:prstGeom>
          <a:solidFill>
            <a:schemeClr val="accent4">
              <a:lumMod val="20000"/>
              <a:lumOff val="80000"/>
            </a:schemeClr>
          </a:solidFill>
        </p:spPr>
        <p:txBody>
          <a:bodyPr wrap="square" rtlCol="0">
            <a:spAutoFit/>
          </a:bodyPr>
          <a:lstStyle/>
          <a:p>
            <a:r>
              <a:rPr lang="en-US" dirty="0"/>
              <a:t>Just beneath the list of authors, find the link after DOI:</a:t>
            </a:r>
          </a:p>
        </p:txBody>
      </p:sp>
    </p:spTree>
    <p:extLst>
      <p:ext uri="{BB962C8B-B14F-4D97-AF65-F5344CB8AC3E}">
        <p14:creationId xmlns:p14="http://schemas.microsoft.com/office/powerpoint/2010/main" val="267419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44A7A1E3-E16A-BA8B-0E5E-FCD5514DD6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512" y="0"/>
            <a:ext cx="11868975" cy="5369297"/>
          </a:xfrm>
          <a:prstGeom prst="rect">
            <a:avLst/>
          </a:prstGeom>
        </p:spPr>
      </p:pic>
      <p:sp>
        <p:nvSpPr>
          <p:cNvPr id="4" name="TextBox 3">
            <a:extLst>
              <a:ext uri="{FF2B5EF4-FFF2-40B4-BE49-F238E27FC236}">
                <a16:creationId xmlns:a16="http://schemas.microsoft.com/office/drawing/2014/main" id="{27CD060D-F882-F4F2-9A74-CEE038A18EE6}"/>
              </a:ext>
            </a:extLst>
          </p:cNvPr>
          <p:cNvSpPr txBox="1"/>
          <p:nvPr/>
        </p:nvSpPr>
        <p:spPr>
          <a:xfrm>
            <a:off x="3089549" y="6211669"/>
            <a:ext cx="6012900" cy="646331"/>
          </a:xfrm>
          <a:prstGeom prst="rect">
            <a:avLst/>
          </a:prstGeom>
          <a:solidFill>
            <a:schemeClr val="accent4">
              <a:lumMod val="20000"/>
              <a:lumOff val="80000"/>
            </a:schemeClr>
          </a:solidFill>
        </p:spPr>
        <p:txBody>
          <a:bodyPr wrap="square" rtlCol="0">
            <a:spAutoFit/>
          </a:bodyPr>
          <a:lstStyle/>
          <a:p>
            <a:r>
              <a:rPr lang="en-US" dirty="0"/>
              <a:t>Click on the link following DOI: using </a:t>
            </a:r>
            <a:r>
              <a:rPr lang="en-US" dirty="0" err="1"/>
              <a:t>CTRL+click</a:t>
            </a:r>
            <a:r>
              <a:rPr lang="en-US" dirty="0"/>
              <a:t>. You should see the popup menu shown; select “Copy Link Address”.</a:t>
            </a:r>
          </a:p>
        </p:txBody>
      </p:sp>
    </p:spTree>
    <p:extLst>
      <p:ext uri="{BB962C8B-B14F-4D97-AF65-F5344CB8AC3E}">
        <p14:creationId xmlns:p14="http://schemas.microsoft.com/office/powerpoint/2010/main" val="116108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4155-522B-7680-E3C3-933819921E3D}"/>
              </a:ext>
            </a:extLst>
          </p:cNvPr>
          <p:cNvSpPr>
            <a:spLocks noGrp="1"/>
          </p:cNvSpPr>
          <p:nvPr>
            <p:ph type="title"/>
          </p:nvPr>
        </p:nvSpPr>
        <p:spPr/>
        <p:txBody>
          <a:bodyPr/>
          <a:lstStyle/>
          <a:p>
            <a:r>
              <a:rPr lang="en-US" dirty="0"/>
              <a:t>Adding the link to original article</a:t>
            </a:r>
          </a:p>
        </p:txBody>
      </p:sp>
      <p:sp>
        <p:nvSpPr>
          <p:cNvPr id="3" name="Content Placeholder 2">
            <a:extLst>
              <a:ext uri="{FF2B5EF4-FFF2-40B4-BE49-F238E27FC236}">
                <a16:creationId xmlns:a16="http://schemas.microsoft.com/office/drawing/2014/main" id="{D7435682-1543-9E76-4E78-2B85945EDBC3}"/>
              </a:ext>
            </a:extLst>
          </p:cNvPr>
          <p:cNvSpPr>
            <a:spLocks noGrp="1"/>
          </p:cNvSpPr>
          <p:nvPr>
            <p:ph idx="1"/>
          </p:nvPr>
        </p:nvSpPr>
        <p:spPr/>
        <p:txBody>
          <a:bodyPr>
            <a:normAutofit lnSpcReduction="10000"/>
          </a:bodyPr>
          <a:lstStyle/>
          <a:p>
            <a:pPr marL="0" indent="0">
              <a:buNone/>
            </a:pPr>
            <a:r>
              <a:rPr lang="en-US" dirty="0">
                <a:latin typeface="Courier New" panose="02070309020205020404" pitchFamily="49" charset="0"/>
                <a:cs typeface="Courier New" panose="02070309020205020404" pitchFamily="49" charset="0"/>
              </a:rPr>
              <a:t>##'''PRO analysis:''' </a:t>
            </a:r>
            <a:r>
              <a:rPr lang="en-US" dirty="0" err="1">
                <a:latin typeface="Courier New" panose="02070309020205020404" pitchFamily="49" charset="0"/>
                <a:cs typeface="Courier New" panose="02070309020205020404" pitchFamily="49" charset="0"/>
              </a:rPr>
              <a:t>Ciruelos</a:t>
            </a:r>
            <a:r>
              <a:rPr lang="en-US" dirty="0">
                <a:latin typeface="Courier New" panose="02070309020205020404" pitchFamily="49" charset="0"/>
                <a:cs typeface="Courier New" panose="02070309020205020404" pitchFamily="49" charset="0"/>
              </a:rPr>
              <a:t> EM, </a:t>
            </a:r>
            <a:r>
              <a:rPr lang="en-US" dirty="0" err="1">
                <a:latin typeface="Courier New" panose="02070309020205020404" pitchFamily="49" charset="0"/>
                <a:cs typeface="Courier New" panose="02070309020205020404" pitchFamily="49" charset="0"/>
              </a:rPr>
              <a:t>Rugo</a:t>
            </a:r>
            <a:r>
              <a:rPr lang="en-US" dirty="0">
                <a:latin typeface="Courier New" panose="02070309020205020404" pitchFamily="49" charset="0"/>
                <a:cs typeface="Courier New" panose="02070309020205020404" pitchFamily="49" charset="0"/>
              </a:rPr>
              <a:t> HS, Mayer IA, Levy C, Forget F, Delgado </a:t>
            </a:r>
            <a:r>
              <a:rPr lang="en-US" dirty="0" err="1">
                <a:latin typeface="Courier New" panose="02070309020205020404" pitchFamily="49" charset="0"/>
                <a:cs typeface="Courier New" panose="02070309020205020404" pitchFamily="49" charset="0"/>
              </a:rPr>
              <a:t>Mingorance</a:t>
            </a:r>
            <a:r>
              <a:rPr lang="en-US" dirty="0">
                <a:latin typeface="Courier New" panose="02070309020205020404" pitchFamily="49" charset="0"/>
                <a:cs typeface="Courier New" panose="02070309020205020404" pitchFamily="49" charset="0"/>
              </a:rPr>
              <a:t> JI, </a:t>
            </a:r>
            <a:r>
              <a:rPr lang="en-US" dirty="0" err="1">
                <a:latin typeface="Courier New" panose="02070309020205020404" pitchFamily="49" charset="0"/>
                <a:cs typeface="Courier New" panose="02070309020205020404" pitchFamily="49" charset="0"/>
              </a:rPr>
              <a:t>Safra</a:t>
            </a:r>
            <a:r>
              <a:rPr lang="en-US" dirty="0">
                <a:latin typeface="Courier New" panose="02070309020205020404" pitchFamily="49" charset="0"/>
                <a:cs typeface="Courier New" panose="02070309020205020404" pitchFamily="49" charset="0"/>
              </a:rPr>
              <a:t> T, Masuda N, Park YH, </a:t>
            </a:r>
            <a:r>
              <a:rPr lang="en-US" dirty="0" err="1">
                <a:latin typeface="Courier New" panose="02070309020205020404" pitchFamily="49" charset="0"/>
                <a:cs typeface="Courier New" panose="02070309020205020404" pitchFamily="49" charset="0"/>
              </a:rPr>
              <a:t>Juric</a:t>
            </a:r>
            <a:r>
              <a:rPr lang="en-US" dirty="0">
                <a:latin typeface="Courier New" panose="02070309020205020404" pitchFamily="49" charset="0"/>
                <a:cs typeface="Courier New" panose="02070309020205020404" pitchFamily="49" charset="0"/>
              </a:rPr>
              <a:t> D, Conte P, </a:t>
            </a:r>
            <a:r>
              <a:rPr lang="en-US" dirty="0" err="1">
                <a:latin typeface="Courier New" panose="02070309020205020404" pitchFamily="49" charset="0"/>
                <a:cs typeface="Courier New" panose="02070309020205020404" pitchFamily="49" charset="0"/>
              </a:rPr>
              <a:t>Campone</a:t>
            </a:r>
            <a:r>
              <a:rPr lang="en-US" dirty="0">
                <a:latin typeface="Courier New" panose="02070309020205020404" pitchFamily="49" charset="0"/>
                <a:cs typeface="Courier New" panose="02070309020205020404" pitchFamily="49" charset="0"/>
              </a:rPr>
              <a:t> M, </a:t>
            </a:r>
            <a:r>
              <a:rPr lang="en-US" dirty="0" err="1">
                <a:latin typeface="Courier New" panose="02070309020205020404" pitchFamily="49" charset="0"/>
                <a:cs typeface="Courier New" panose="02070309020205020404" pitchFamily="49" charset="0"/>
              </a:rPr>
              <a:t>Loibl</a:t>
            </a:r>
            <a:r>
              <a:rPr lang="en-US" dirty="0">
                <a:latin typeface="Courier New" panose="02070309020205020404" pitchFamily="49" charset="0"/>
                <a:cs typeface="Courier New" panose="02070309020205020404" pitchFamily="49" charset="0"/>
              </a:rPr>
              <a:t> S, Iwata H, Zhou X, Park J, Ridolfi A, Lorenzo I, André F. Patient-Reported Outcomes in Patients With PIK3CA-Mutated Hormone Receptor-Positive, Human Epidermal Growth Factor Receptor 2-Negative Advanced Breast Cancer From SOLAR-1. J Clin Oncol. 2021 Jun 20;39(18):2005-2015. </a:t>
            </a:r>
            <a:r>
              <a:rPr lang="en-US" dirty="0" err="1">
                <a:latin typeface="Courier New" panose="02070309020205020404" pitchFamily="49" charset="0"/>
                <a:cs typeface="Courier New" panose="02070309020205020404" pitchFamily="49" charset="0"/>
              </a:rPr>
              <a:t>Epub</a:t>
            </a:r>
            <a:r>
              <a:rPr lang="en-US" dirty="0">
                <a:latin typeface="Courier New" panose="02070309020205020404" pitchFamily="49" charset="0"/>
                <a:cs typeface="Courier New" panose="02070309020205020404" pitchFamily="49" charset="0"/>
              </a:rPr>
              <a:t> 2021 Mar 29. </a:t>
            </a:r>
            <a:r>
              <a:rPr lang="en-US" dirty="0">
                <a:highlight>
                  <a:srgbClr val="FFFF00"/>
                </a:highlight>
                <a:latin typeface="Courier New" panose="02070309020205020404" pitchFamily="49" charset="0"/>
                <a:cs typeface="Courier New" panose="02070309020205020404" pitchFamily="49" charset="0"/>
              </a:rPr>
              <a:t>[https://</a:t>
            </a:r>
            <a:r>
              <a:rPr lang="en-US" dirty="0" err="1">
                <a:highlight>
                  <a:srgbClr val="FFFF00"/>
                </a:highlight>
                <a:latin typeface="Courier New" panose="02070309020205020404" pitchFamily="49" charset="0"/>
                <a:cs typeface="Courier New" panose="02070309020205020404" pitchFamily="49" charset="0"/>
              </a:rPr>
              <a:t>doi.org</a:t>
            </a:r>
            <a:r>
              <a:rPr lang="en-US" dirty="0">
                <a:highlight>
                  <a:srgbClr val="FFFF00"/>
                </a:highlight>
                <a:latin typeface="Courier New" panose="02070309020205020404" pitchFamily="49" charset="0"/>
                <a:cs typeface="Courier New" panose="02070309020205020404" pitchFamily="49" charset="0"/>
              </a:rPr>
              <a:t>/10.1200/jco.20.01139 link to original article]</a:t>
            </a:r>
            <a:endParaRPr lang="en-US" strike="sngStrike" dirty="0">
              <a:highlight>
                <a:srgbClr val="FFFF00"/>
              </a:highlight>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8ECF9995-CEED-687A-1268-C4546CC50D4B}"/>
              </a:ext>
            </a:extLst>
          </p:cNvPr>
          <p:cNvSpPr txBox="1"/>
          <p:nvPr/>
        </p:nvSpPr>
        <p:spPr>
          <a:xfrm>
            <a:off x="1540933" y="6211669"/>
            <a:ext cx="9110133" cy="646331"/>
          </a:xfrm>
          <a:prstGeom prst="rect">
            <a:avLst/>
          </a:prstGeom>
          <a:solidFill>
            <a:schemeClr val="accent4">
              <a:lumMod val="20000"/>
              <a:lumOff val="80000"/>
            </a:schemeClr>
          </a:solidFill>
        </p:spPr>
        <p:txBody>
          <a:bodyPr wrap="square" rtlCol="0">
            <a:spAutoFit/>
          </a:bodyPr>
          <a:lstStyle/>
          <a:p>
            <a:r>
              <a:rPr lang="en-US" dirty="0"/>
              <a:t>Back to the </a:t>
            </a:r>
            <a:r>
              <a:rPr lang="en-US" dirty="0" err="1"/>
              <a:t>HemOnc.org</a:t>
            </a:r>
            <a:r>
              <a:rPr lang="en-US" dirty="0"/>
              <a:t> editor. At the end of the line, type a left bracket, then use CMD+V to copy in the link, then type a space and “link to original article” and close with a right bracket.</a:t>
            </a:r>
          </a:p>
        </p:txBody>
      </p:sp>
    </p:spTree>
    <p:extLst>
      <p:ext uri="{BB962C8B-B14F-4D97-AF65-F5344CB8AC3E}">
        <p14:creationId xmlns:p14="http://schemas.microsoft.com/office/powerpoint/2010/main" val="252766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A34B3EF-5064-1E12-A4C6-64B26ED22B80}"/>
              </a:ext>
            </a:extLst>
          </p:cNvPr>
          <p:cNvPicPr>
            <a:picLocks noChangeAspect="1"/>
          </p:cNvPicPr>
          <p:nvPr/>
        </p:nvPicPr>
        <p:blipFill>
          <a:blip r:embed="rId2"/>
          <a:stretch>
            <a:fillRect/>
          </a:stretch>
        </p:blipFill>
        <p:spPr>
          <a:xfrm>
            <a:off x="122839" y="110267"/>
            <a:ext cx="12069161" cy="5500824"/>
          </a:xfrm>
          <a:prstGeom prst="rect">
            <a:avLst/>
          </a:prstGeom>
        </p:spPr>
      </p:pic>
      <p:sp>
        <p:nvSpPr>
          <p:cNvPr id="4" name="Oval 3">
            <a:extLst>
              <a:ext uri="{FF2B5EF4-FFF2-40B4-BE49-F238E27FC236}">
                <a16:creationId xmlns:a16="http://schemas.microsoft.com/office/drawing/2014/main" id="{6357647D-53DC-C196-1835-2B66E373F42C}"/>
              </a:ext>
            </a:extLst>
          </p:cNvPr>
          <p:cNvSpPr/>
          <p:nvPr/>
        </p:nvSpPr>
        <p:spPr>
          <a:xfrm>
            <a:off x="1608455" y="4615847"/>
            <a:ext cx="2796778" cy="52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914033-B25B-A6DE-4FA4-29AB3B32FB57}"/>
              </a:ext>
            </a:extLst>
          </p:cNvPr>
          <p:cNvSpPr txBox="1"/>
          <p:nvPr/>
        </p:nvSpPr>
        <p:spPr>
          <a:xfrm>
            <a:off x="2835550" y="6211669"/>
            <a:ext cx="6520900" cy="646331"/>
          </a:xfrm>
          <a:prstGeom prst="rect">
            <a:avLst/>
          </a:prstGeom>
          <a:solidFill>
            <a:schemeClr val="accent4">
              <a:lumMod val="20000"/>
              <a:lumOff val="80000"/>
            </a:schemeClr>
          </a:solidFill>
        </p:spPr>
        <p:txBody>
          <a:bodyPr wrap="square" rtlCol="0">
            <a:spAutoFit/>
          </a:bodyPr>
          <a:lstStyle/>
          <a:p>
            <a:r>
              <a:rPr lang="en-US" dirty="0"/>
              <a:t>Back to PubMed. Look to left of DOI: for a link following PMCID:</a:t>
            </a:r>
          </a:p>
          <a:p>
            <a:r>
              <a:rPr lang="en-US" dirty="0"/>
              <a:t>If you don’t see anything here, skip the next 2 slides.</a:t>
            </a:r>
          </a:p>
        </p:txBody>
      </p:sp>
    </p:spTree>
    <p:extLst>
      <p:ext uri="{BB962C8B-B14F-4D97-AF65-F5344CB8AC3E}">
        <p14:creationId xmlns:p14="http://schemas.microsoft.com/office/powerpoint/2010/main" val="136207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CD060D-F882-F4F2-9A74-CEE038A18EE6}"/>
              </a:ext>
            </a:extLst>
          </p:cNvPr>
          <p:cNvSpPr txBox="1"/>
          <p:nvPr/>
        </p:nvSpPr>
        <p:spPr>
          <a:xfrm>
            <a:off x="1277322" y="6211669"/>
            <a:ext cx="9516558" cy="646331"/>
          </a:xfrm>
          <a:prstGeom prst="rect">
            <a:avLst/>
          </a:prstGeom>
          <a:solidFill>
            <a:schemeClr val="accent4">
              <a:lumMod val="20000"/>
              <a:lumOff val="80000"/>
            </a:schemeClr>
          </a:solidFill>
        </p:spPr>
        <p:txBody>
          <a:bodyPr wrap="square" rtlCol="0">
            <a:spAutoFit/>
          </a:bodyPr>
          <a:lstStyle/>
          <a:p>
            <a:r>
              <a:rPr lang="en-US" dirty="0"/>
              <a:t>If you see a PMCID, repeat the process: click on the link following PMCID: using </a:t>
            </a:r>
            <a:r>
              <a:rPr lang="en-US" dirty="0" err="1"/>
              <a:t>CTRL+click</a:t>
            </a:r>
            <a:r>
              <a:rPr lang="en-US" dirty="0"/>
              <a:t>. You should see the popup menu shown; select “Copy Link Address”. </a:t>
            </a:r>
          </a:p>
        </p:txBody>
      </p:sp>
      <p:pic>
        <p:nvPicPr>
          <p:cNvPr id="5" name="Picture 4" descr="Graphical user interface, text, application&#10;&#10;Description automatically generated">
            <a:extLst>
              <a:ext uri="{FF2B5EF4-FFF2-40B4-BE49-F238E27FC236}">
                <a16:creationId xmlns:a16="http://schemas.microsoft.com/office/drawing/2014/main" id="{DD2273E0-750C-33D5-5E12-DC7E893692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071202" cy="5846618"/>
          </a:xfrm>
          <a:prstGeom prst="rect">
            <a:avLst/>
          </a:prstGeom>
        </p:spPr>
      </p:pic>
    </p:spTree>
    <p:extLst>
      <p:ext uri="{BB962C8B-B14F-4D97-AF65-F5344CB8AC3E}">
        <p14:creationId xmlns:p14="http://schemas.microsoft.com/office/powerpoint/2010/main" val="330182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4155-522B-7680-E3C3-933819921E3D}"/>
              </a:ext>
            </a:extLst>
          </p:cNvPr>
          <p:cNvSpPr>
            <a:spLocks noGrp="1"/>
          </p:cNvSpPr>
          <p:nvPr>
            <p:ph type="title"/>
          </p:nvPr>
        </p:nvSpPr>
        <p:spPr/>
        <p:txBody>
          <a:bodyPr/>
          <a:lstStyle/>
          <a:p>
            <a:r>
              <a:rPr lang="en-US" dirty="0"/>
              <a:t>Adding the link to PMC article (if applicable)</a:t>
            </a:r>
          </a:p>
        </p:txBody>
      </p:sp>
      <p:sp>
        <p:nvSpPr>
          <p:cNvPr id="3" name="Content Placeholder 2">
            <a:extLst>
              <a:ext uri="{FF2B5EF4-FFF2-40B4-BE49-F238E27FC236}">
                <a16:creationId xmlns:a16="http://schemas.microsoft.com/office/drawing/2014/main" id="{D7435682-1543-9E76-4E78-2B85945EDBC3}"/>
              </a:ext>
            </a:extLst>
          </p:cNvPr>
          <p:cNvSpPr>
            <a:spLocks noGrp="1"/>
          </p:cNvSpPr>
          <p:nvPr>
            <p:ph idx="1"/>
          </p:nvPr>
        </p:nvSpPr>
        <p:spPr/>
        <p:txBody>
          <a:bodyPr>
            <a:normAutofit fontScale="92500" lnSpcReduction="10000"/>
          </a:bodyPr>
          <a:lstStyle/>
          <a:p>
            <a:pPr marL="0" indent="0">
              <a:buNone/>
            </a:pPr>
            <a:r>
              <a:rPr lang="en-US" dirty="0">
                <a:latin typeface="Courier New" panose="02070309020205020404" pitchFamily="49" charset="0"/>
                <a:cs typeface="Courier New" panose="02070309020205020404" pitchFamily="49" charset="0"/>
              </a:rPr>
              <a:t>##'''PRO analysis:''' </a:t>
            </a:r>
            <a:r>
              <a:rPr lang="en-US" dirty="0" err="1">
                <a:latin typeface="Courier New" panose="02070309020205020404" pitchFamily="49" charset="0"/>
                <a:cs typeface="Courier New" panose="02070309020205020404" pitchFamily="49" charset="0"/>
              </a:rPr>
              <a:t>Ciruelos</a:t>
            </a:r>
            <a:r>
              <a:rPr lang="en-US" dirty="0">
                <a:latin typeface="Courier New" panose="02070309020205020404" pitchFamily="49" charset="0"/>
                <a:cs typeface="Courier New" panose="02070309020205020404" pitchFamily="49" charset="0"/>
              </a:rPr>
              <a:t> EM, </a:t>
            </a:r>
            <a:r>
              <a:rPr lang="en-US" dirty="0" err="1">
                <a:latin typeface="Courier New" panose="02070309020205020404" pitchFamily="49" charset="0"/>
                <a:cs typeface="Courier New" panose="02070309020205020404" pitchFamily="49" charset="0"/>
              </a:rPr>
              <a:t>Rugo</a:t>
            </a:r>
            <a:r>
              <a:rPr lang="en-US" dirty="0">
                <a:latin typeface="Courier New" panose="02070309020205020404" pitchFamily="49" charset="0"/>
                <a:cs typeface="Courier New" panose="02070309020205020404" pitchFamily="49" charset="0"/>
              </a:rPr>
              <a:t> HS, Mayer IA, Levy C, Forget F, Delgado </a:t>
            </a:r>
            <a:r>
              <a:rPr lang="en-US" dirty="0" err="1">
                <a:latin typeface="Courier New" panose="02070309020205020404" pitchFamily="49" charset="0"/>
                <a:cs typeface="Courier New" panose="02070309020205020404" pitchFamily="49" charset="0"/>
              </a:rPr>
              <a:t>Mingorance</a:t>
            </a:r>
            <a:r>
              <a:rPr lang="en-US" dirty="0">
                <a:latin typeface="Courier New" panose="02070309020205020404" pitchFamily="49" charset="0"/>
                <a:cs typeface="Courier New" panose="02070309020205020404" pitchFamily="49" charset="0"/>
              </a:rPr>
              <a:t> JI, </a:t>
            </a:r>
            <a:r>
              <a:rPr lang="en-US" dirty="0" err="1">
                <a:latin typeface="Courier New" panose="02070309020205020404" pitchFamily="49" charset="0"/>
                <a:cs typeface="Courier New" panose="02070309020205020404" pitchFamily="49" charset="0"/>
              </a:rPr>
              <a:t>Safra</a:t>
            </a:r>
            <a:r>
              <a:rPr lang="en-US" dirty="0">
                <a:latin typeface="Courier New" panose="02070309020205020404" pitchFamily="49" charset="0"/>
                <a:cs typeface="Courier New" panose="02070309020205020404" pitchFamily="49" charset="0"/>
              </a:rPr>
              <a:t> T, Masuda N, Park YH, </a:t>
            </a:r>
            <a:r>
              <a:rPr lang="en-US" dirty="0" err="1">
                <a:latin typeface="Courier New" panose="02070309020205020404" pitchFamily="49" charset="0"/>
                <a:cs typeface="Courier New" panose="02070309020205020404" pitchFamily="49" charset="0"/>
              </a:rPr>
              <a:t>Juric</a:t>
            </a:r>
            <a:r>
              <a:rPr lang="en-US" dirty="0">
                <a:latin typeface="Courier New" panose="02070309020205020404" pitchFamily="49" charset="0"/>
                <a:cs typeface="Courier New" panose="02070309020205020404" pitchFamily="49" charset="0"/>
              </a:rPr>
              <a:t> D, Conte P, </a:t>
            </a:r>
            <a:r>
              <a:rPr lang="en-US" dirty="0" err="1">
                <a:latin typeface="Courier New" panose="02070309020205020404" pitchFamily="49" charset="0"/>
                <a:cs typeface="Courier New" panose="02070309020205020404" pitchFamily="49" charset="0"/>
              </a:rPr>
              <a:t>Campone</a:t>
            </a:r>
            <a:r>
              <a:rPr lang="en-US" dirty="0">
                <a:latin typeface="Courier New" panose="02070309020205020404" pitchFamily="49" charset="0"/>
                <a:cs typeface="Courier New" panose="02070309020205020404" pitchFamily="49" charset="0"/>
              </a:rPr>
              <a:t> M, </a:t>
            </a:r>
            <a:r>
              <a:rPr lang="en-US" dirty="0" err="1">
                <a:latin typeface="Courier New" panose="02070309020205020404" pitchFamily="49" charset="0"/>
                <a:cs typeface="Courier New" panose="02070309020205020404" pitchFamily="49" charset="0"/>
              </a:rPr>
              <a:t>Loibl</a:t>
            </a:r>
            <a:r>
              <a:rPr lang="en-US" dirty="0">
                <a:latin typeface="Courier New" panose="02070309020205020404" pitchFamily="49" charset="0"/>
                <a:cs typeface="Courier New" panose="02070309020205020404" pitchFamily="49" charset="0"/>
              </a:rPr>
              <a:t> S, Iwata H, Zhou X, Park J, Ridolfi A, Lorenzo I, André F. Patient-Reported Outcomes in Patients With PIK3CA-Mutated Hormone Receptor-Positive, Human Epidermal Growth Factor Receptor 2-Negative Advanced Breast Cancer From SOLAR-1. J Clin Oncol. 2021 Jun 20;39(18):2005-2015. </a:t>
            </a:r>
            <a:r>
              <a:rPr lang="en-US" dirty="0" err="1">
                <a:latin typeface="Courier New" panose="02070309020205020404" pitchFamily="49" charset="0"/>
                <a:cs typeface="Courier New" panose="02070309020205020404" pitchFamily="49" charset="0"/>
              </a:rPr>
              <a:t>Epub</a:t>
            </a:r>
            <a:r>
              <a:rPr lang="en-US" dirty="0">
                <a:latin typeface="Courier New" panose="02070309020205020404" pitchFamily="49" charset="0"/>
                <a:cs typeface="Courier New" panose="02070309020205020404" pitchFamily="49" charset="0"/>
              </a:rPr>
              <a:t> 2021 Mar 29. [https://</a:t>
            </a:r>
            <a:r>
              <a:rPr lang="en-US" dirty="0" err="1">
                <a:latin typeface="Courier New" panose="02070309020205020404" pitchFamily="49" charset="0"/>
                <a:cs typeface="Courier New" panose="02070309020205020404" pitchFamily="49" charset="0"/>
              </a:rPr>
              <a:t>doi.org</a:t>
            </a:r>
            <a:r>
              <a:rPr lang="en-US" dirty="0">
                <a:latin typeface="Courier New" panose="02070309020205020404" pitchFamily="49" charset="0"/>
                <a:cs typeface="Courier New" panose="02070309020205020404" pitchFamily="49" charset="0"/>
              </a:rPr>
              <a:t>/10.1200/jco.20.01139 link to original article] </a:t>
            </a:r>
            <a:r>
              <a:rPr lang="en-US" dirty="0">
                <a:highlight>
                  <a:srgbClr val="FFFF00"/>
                </a:highlight>
                <a:latin typeface="Courier New" panose="02070309020205020404" pitchFamily="49" charset="0"/>
                <a:cs typeface="Courier New" panose="02070309020205020404" pitchFamily="49" charset="0"/>
              </a:rPr>
              <a:t>[http://</a:t>
            </a:r>
            <a:r>
              <a:rPr lang="en-US" dirty="0" err="1">
                <a:highlight>
                  <a:srgbClr val="FFFF00"/>
                </a:highlight>
                <a:latin typeface="Courier New" panose="02070309020205020404" pitchFamily="49" charset="0"/>
                <a:cs typeface="Courier New" panose="02070309020205020404" pitchFamily="49" charset="0"/>
              </a:rPr>
              <a:t>www.ncbi.nlm.nih.gov</a:t>
            </a:r>
            <a:r>
              <a:rPr lang="en-US" dirty="0">
                <a:highlight>
                  <a:srgbClr val="FFFF00"/>
                </a:highlight>
                <a:latin typeface="Courier New" panose="02070309020205020404" pitchFamily="49" charset="0"/>
                <a:cs typeface="Courier New" panose="02070309020205020404" pitchFamily="49" charset="0"/>
              </a:rPr>
              <a:t>/</a:t>
            </a:r>
            <a:r>
              <a:rPr lang="en-US" dirty="0" err="1">
                <a:highlight>
                  <a:srgbClr val="FFFF00"/>
                </a:highlight>
                <a:latin typeface="Courier New" panose="02070309020205020404" pitchFamily="49" charset="0"/>
                <a:cs typeface="Courier New" panose="02070309020205020404" pitchFamily="49" charset="0"/>
              </a:rPr>
              <a:t>pmc</a:t>
            </a:r>
            <a:r>
              <a:rPr lang="en-US" dirty="0">
                <a:highlight>
                  <a:srgbClr val="FFFF00"/>
                </a:highlight>
                <a:latin typeface="Courier New" panose="02070309020205020404" pitchFamily="49" charset="0"/>
                <a:cs typeface="Courier New" panose="02070309020205020404" pitchFamily="49" charset="0"/>
              </a:rPr>
              <a:t>/articles/pmc8210974/ link to PMC article]</a:t>
            </a:r>
            <a:endParaRPr lang="en-US" strike="sngStrike" dirty="0">
              <a:highlight>
                <a:srgbClr val="FFFF00"/>
              </a:highlight>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8ECF9995-CEED-687A-1268-C4546CC50D4B}"/>
              </a:ext>
            </a:extLst>
          </p:cNvPr>
          <p:cNvSpPr txBox="1"/>
          <p:nvPr/>
        </p:nvSpPr>
        <p:spPr>
          <a:xfrm>
            <a:off x="1540933" y="6211669"/>
            <a:ext cx="9110133" cy="646331"/>
          </a:xfrm>
          <a:prstGeom prst="rect">
            <a:avLst/>
          </a:prstGeom>
          <a:solidFill>
            <a:schemeClr val="accent4">
              <a:lumMod val="20000"/>
              <a:lumOff val="80000"/>
            </a:schemeClr>
          </a:solidFill>
        </p:spPr>
        <p:txBody>
          <a:bodyPr wrap="square" rtlCol="0">
            <a:spAutoFit/>
          </a:bodyPr>
          <a:lstStyle/>
          <a:p>
            <a:r>
              <a:rPr lang="en-US" dirty="0"/>
              <a:t>Back to the </a:t>
            </a:r>
            <a:r>
              <a:rPr lang="en-US" dirty="0" err="1"/>
              <a:t>HemOnc.org</a:t>
            </a:r>
            <a:r>
              <a:rPr lang="en-US" dirty="0"/>
              <a:t> editor. At the end of the line, type a left bracket, then use CMD+V to copy in the link, then type a space and “link to PMC article” and close with a right bracket.</a:t>
            </a:r>
          </a:p>
        </p:txBody>
      </p:sp>
    </p:spTree>
    <p:extLst>
      <p:ext uri="{BB962C8B-B14F-4D97-AF65-F5344CB8AC3E}">
        <p14:creationId xmlns:p14="http://schemas.microsoft.com/office/powerpoint/2010/main" val="128066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4A2AF8FC-101A-14C5-BE6B-D64B46B9B2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865" y="290280"/>
            <a:ext cx="11108267" cy="5637161"/>
          </a:xfrm>
          <a:prstGeom prst="rect">
            <a:avLst/>
          </a:prstGeom>
        </p:spPr>
      </p:pic>
      <p:sp>
        <p:nvSpPr>
          <p:cNvPr id="4" name="TextBox 3">
            <a:extLst>
              <a:ext uri="{FF2B5EF4-FFF2-40B4-BE49-F238E27FC236}">
                <a16:creationId xmlns:a16="http://schemas.microsoft.com/office/drawing/2014/main" id="{27CD060D-F882-F4F2-9A74-CEE038A18EE6}"/>
              </a:ext>
            </a:extLst>
          </p:cNvPr>
          <p:cNvSpPr txBox="1"/>
          <p:nvPr/>
        </p:nvSpPr>
        <p:spPr>
          <a:xfrm>
            <a:off x="1337720" y="6211669"/>
            <a:ext cx="9516558" cy="646331"/>
          </a:xfrm>
          <a:prstGeom prst="rect">
            <a:avLst/>
          </a:prstGeom>
          <a:solidFill>
            <a:schemeClr val="accent4">
              <a:lumMod val="20000"/>
              <a:lumOff val="80000"/>
            </a:schemeClr>
          </a:solidFill>
        </p:spPr>
        <p:txBody>
          <a:bodyPr wrap="square" rtlCol="0">
            <a:spAutoFit/>
          </a:bodyPr>
          <a:lstStyle/>
          <a:p>
            <a:r>
              <a:rPr lang="en-US" dirty="0"/>
              <a:t>Back to PubMed. For the PubMed link, just go to the browser navigation area and copy the link after clicking here, using CMD+C. You may have to click a few times until the whole URL is highlighted.</a:t>
            </a:r>
          </a:p>
        </p:txBody>
      </p:sp>
      <p:sp>
        <p:nvSpPr>
          <p:cNvPr id="6" name="Oval 5">
            <a:extLst>
              <a:ext uri="{FF2B5EF4-FFF2-40B4-BE49-F238E27FC236}">
                <a16:creationId xmlns:a16="http://schemas.microsoft.com/office/drawing/2014/main" id="{B38168D6-7F1E-0A9B-82D1-089DF4A18D29}"/>
              </a:ext>
            </a:extLst>
          </p:cNvPr>
          <p:cNvSpPr/>
          <p:nvPr/>
        </p:nvSpPr>
        <p:spPr>
          <a:xfrm>
            <a:off x="1277322" y="175001"/>
            <a:ext cx="3045296" cy="52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55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CF8C6F29-0E20-DFA3-4290-D43A0A0E35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81" y="0"/>
            <a:ext cx="10591638" cy="6401722"/>
          </a:xfrm>
          <a:prstGeom prst="rect">
            <a:avLst/>
          </a:prstGeom>
        </p:spPr>
      </p:pic>
      <p:sp>
        <p:nvSpPr>
          <p:cNvPr id="6" name="TextBox 5">
            <a:extLst>
              <a:ext uri="{FF2B5EF4-FFF2-40B4-BE49-F238E27FC236}">
                <a16:creationId xmlns:a16="http://schemas.microsoft.com/office/drawing/2014/main" id="{DC6E4D34-9046-B5CC-80BF-DFED3820ADAC}"/>
              </a:ext>
            </a:extLst>
          </p:cNvPr>
          <p:cNvSpPr txBox="1"/>
          <p:nvPr/>
        </p:nvSpPr>
        <p:spPr>
          <a:xfrm>
            <a:off x="3123327" y="6488668"/>
            <a:ext cx="5945346" cy="369332"/>
          </a:xfrm>
          <a:prstGeom prst="rect">
            <a:avLst/>
          </a:prstGeom>
          <a:solidFill>
            <a:schemeClr val="accent4">
              <a:lumMod val="20000"/>
              <a:lumOff val="80000"/>
            </a:schemeClr>
          </a:solidFill>
        </p:spPr>
        <p:txBody>
          <a:bodyPr wrap="none" rtlCol="0">
            <a:spAutoFit/>
          </a:bodyPr>
          <a:lstStyle/>
          <a:p>
            <a:r>
              <a:rPr lang="en-US" dirty="0"/>
              <a:t>Starting on the PubMed page of interest, click the Cite button</a:t>
            </a:r>
          </a:p>
        </p:txBody>
      </p:sp>
      <p:sp>
        <p:nvSpPr>
          <p:cNvPr id="7" name="Oval 6">
            <a:extLst>
              <a:ext uri="{FF2B5EF4-FFF2-40B4-BE49-F238E27FC236}">
                <a16:creationId xmlns:a16="http://schemas.microsoft.com/office/drawing/2014/main" id="{21CA49DC-3866-BCAE-10E4-97150A02109A}"/>
              </a:ext>
            </a:extLst>
          </p:cNvPr>
          <p:cNvSpPr/>
          <p:nvPr/>
        </p:nvSpPr>
        <p:spPr>
          <a:xfrm>
            <a:off x="8963377" y="4289778"/>
            <a:ext cx="1501423" cy="52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368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4155-522B-7680-E3C3-933819921E3D}"/>
              </a:ext>
            </a:extLst>
          </p:cNvPr>
          <p:cNvSpPr>
            <a:spLocks noGrp="1"/>
          </p:cNvSpPr>
          <p:nvPr>
            <p:ph type="title"/>
          </p:nvPr>
        </p:nvSpPr>
        <p:spPr/>
        <p:txBody>
          <a:bodyPr/>
          <a:lstStyle/>
          <a:p>
            <a:r>
              <a:rPr lang="en-US" dirty="0"/>
              <a:t>Adding the link to PubMed</a:t>
            </a:r>
          </a:p>
        </p:txBody>
      </p:sp>
      <p:sp>
        <p:nvSpPr>
          <p:cNvPr id="3" name="Content Placeholder 2">
            <a:extLst>
              <a:ext uri="{FF2B5EF4-FFF2-40B4-BE49-F238E27FC236}">
                <a16:creationId xmlns:a16="http://schemas.microsoft.com/office/drawing/2014/main" id="{D7435682-1543-9E76-4E78-2B85945EDBC3}"/>
              </a:ext>
            </a:extLst>
          </p:cNvPr>
          <p:cNvSpPr>
            <a:spLocks noGrp="1"/>
          </p:cNvSpPr>
          <p:nvPr>
            <p:ph idx="1"/>
          </p:nvPr>
        </p:nvSpPr>
        <p:spPr/>
        <p:txBody>
          <a:bodyPr>
            <a:normAutofit fontScale="92500" lnSpcReduction="20000"/>
          </a:bodyPr>
          <a:lstStyle/>
          <a:p>
            <a:pPr marL="0" indent="0">
              <a:buNone/>
            </a:pPr>
            <a:r>
              <a:rPr lang="en-US" dirty="0">
                <a:latin typeface="Courier New" panose="02070309020205020404" pitchFamily="49" charset="0"/>
                <a:cs typeface="Courier New" panose="02070309020205020404" pitchFamily="49" charset="0"/>
              </a:rPr>
              <a:t>##'''PRO analysis:''' </a:t>
            </a:r>
            <a:r>
              <a:rPr lang="en-US" dirty="0" err="1">
                <a:latin typeface="Courier New" panose="02070309020205020404" pitchFamily="49" charset="0"/>
                <a:cs typeface="Courier New" panose="02070309020205020404" pitchFamily="49" charset="0"/>
              </a:rPr>
              <a:t>Ciruelos</a:t>
            </a:r>
            <a:r>
              <a:rPr lang="en-US" dirty="0">
                <a:latin typeface="Courier New" panose="02070309020205020404" pitchFamily="49" charset="0"/>
                <a:cs typeface="Courier New" panose="02070309020205020404" pitchFamily="49" charset="0"/>
              </a:rPr>
              <a:t> EM, </a:t>
            </a:r>
            <a:r>
              <a:rPr lang="en-US" dirty="0" err="1">
                <a:latin typeface="Courier New" panose="02070309020205020404" pitchFamily="49" charset="0"/>
                <a:cs typeface="Courier New" panose="02070309020205020404" pitchFamily="49" charset="0"/>
              </a:rPr>
              <a:t>Rugo</a:t>
            </a:r>
            <a:r>
              <a:rPr lang="en-US" dirty="0">
                <a:latin typeface="Courier New" panose="02070309020205020404" pitchFamily="49" charset="0"/>
                <a:cs typeface="Courier New" panose="02070309020205020404" pitchFamily="49" charset="0"/>
              </a:rPr>
              <a:t> HS, Mayer IA, Levy C, Forget F, Delgado </a:t>
            </a:r>
            <a:r>
              <a:rPr lang="en-US" dirty="0" err="1">
                <a:latin typeface="Courier New" panose="02070309020205020404" pitchFamily="49" charset="0"/>
                <a:cs typeface="Courier New" panose="02070309020205020404" pitchFamily="49" charset="0"/>
              </a:rPr>
              <a:t>Mingorance</a:t>
            </a:r>
            <a:r>
              <a:rPr lang="en-US" dirty="0">
                <a:latin typeface="Courier New" panose="02070309020205020404" pitchFamily="49" charset="0"/>
                <a:cs typeface="Courier New" panose="02070309020205020404" pitchFamily="49" charset="0"/>
              </a:rPr>
              <a:t> JI, </a:t>
            </a:r>
            <a:r>
              <a:rPr lang="en-US" dirty="0" err="1">
                <a:latin typeface="Courier New" panose="02070309020205020404" pitchFamily="49" charset="0"/>
                <a:cs typeface="Courier New" panose="02070309020205020404" pitchFamily="49" charset="0"/>
              </a:rPr>
              <a:t>Safra</a:t>
            </a:r>
            <a:r>
              <a:rPr lang="en-US" dirty="0">
                <a:latin typeface="Courier New" panose="02070309020205020404" pitchFamily="49" charset="0"/>
                <a:cs typeface="Courier New" panose="02070309020205020404" pitchFamily="49" charset="0"/>
              </a:rPr>
              <a:t> T, Masuda N, Park YH, </a:t>
            </a:r>
            <a:r>
              <a:rPr lang="en-US" dirty="0" err="1">
                <a:latin typeface="Courier New" panose="02070309020205020404" pitchFamily="49" charset="0"/>
                <a:cs typeface="Courier New" panose="02070309020205020404" pitchFamily="49" charset="0"/>
              </a:rPr>
              <a:t>Juric</a:t>
            </a:r>
            <a:r>
              <a:rPr lang="en-US" dirty="0">
                <a:latin typeface="Courier New" panose="02070309020205020404" pitchFamily="49" charset="0"/>
                <a:cs typeface="Courier New" panose="02070309020205020404" pitchFamily="49" charset="0"/>
              </a:rPr>
              <a:t> D, Conte P, </a:t>
            </a:r>
            <a:r>
              <a:rPr lang="en-US" dirty="0" err="1">
                <a:latin typeface="Courier New" panose="02070309020205020404" pitchFamily="49" charset="0"/>
                <a:cs typeface="Courier New" panose="02070309020205020404" pitchFamily="49" charset="0"/>
              </a:rPr>
              <a:t>Campone</a:t>
            </a:r>
            <a:r>
              <a:rPr lang="en-US" dirty="0">
                <a:latin typeface="Courier New" panose="02070309020205020404" pitchFamily="49" charset="0"/>
                <a:cs typeface="Courier New" panose="02070309020205020404" pitchFamily="49" charset="0"/>
              </a:rPr>
              <a:t> M, </a:t>
            </a:r>
            <a:r>
              <a:rPr lang="en-US" dirty="0" err="1">
                <a:latin typeface="Courier New" panose="02070309020205020404" pitchFamily="49" charset="0"/>
                <a:cs typeface="Courier New" panose="02070309020205020404" pitchFamily="49" charset="0"/>
              </a:rPr>
              <a:t>Loibl</a:t>
            </a:r>
            <a:r>
              <a:rPr lang="en-US" dirty="0">
                <a:latin typeface="Courier New" panose="02070309020205020404" pitchFamily="49" charset="0"/>
                <a:cs typeface="Courier New" panose="02070309020205020404" pitchFamily="49" charset="0"/>
              </a:rPr>
              <a:t> S, Iwata H, Zhou X, Park J, Ridolfi A, Lorenzo I, André F. Patient-Reported Outcomes in Patients With PIK3CA-Mutated Hormone Receptor-Positive, Human Epidermal Growth Factor Receptor 2-Negative Advanced Breast Cancer From SOLAR-1. J Clin Oncol. 2021 Jun 20;39(18):2005-2015. </a:t>
            </a:r>
            <a:r>
              <a:rPr lang="en-US" dirty="0" err="1">
                <a:latin typeface="Courier New" panose="02070309020205020404" pitchFamily="49" charset="0"/>
                <a:cs typeface="Courier New" panose="02070309020205020404" pitchFamily="49" charset="0"/>
              </a:rPr>
              <a:t>Epub</a:t>
            </a:r>
            <a:r>
              <a:rPr lang="en-US" dirty="0">
                <a:latin typeface="Courier New" panose="02070309020205020404" pitchFamily="49" charset="0"/>
                <a:cs typeface="Courier New" panose="02070309020205020404" pitchFamily="49" charset="0"/>
              </a:rPr>
              <a:t> 2021 Mar 29. [https://</a:t>
            </a:r>
            <a:r>
              <a:rPr lang="en-US" dirty="0" err="1">
                <a:latin typeface="Courier New" panose="02070309020205020404" pitchFamily="49" charset="0"/>
                <a:cs typeface="Courier New" panose="02070309020205020404" pitchFamily="49" charset="0"/>
              </a:rPr>
              <a:t>doi.org</a:t>
            </a:r>
            <a:r>
              <a:rPr lang="en-US" dirty="0">
                <a:latin typeface="Courier New" panose="02070309020205020404" pitchFamily="49" charset="0"/>
                <a:cs typeface="Courier New" panose="02070309020205020404" pitchFamily="49" charset="0"/>
              </a:rPr>
              <a:t>/10.1200/jco.20.01139 link to original article] [http://</a:t>
            </a:r>
            <a:r>
              <a:rPr lang="en-US" dirty="0" err="1">
                <a:latin typeface="Courier New" panose="02070309020205020404" pitchFamily="49" charset="0"/>
                <a:cs typeface="Courier New" panose="02070309020205020404" pitchFamily="49" charset="0"/>
              </a:rPr>
              <a:t>www.ncbi.nlm.nih.gov</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pmc</a:t>
            </a:r>
            <a:r>
              <a:rPr lang="en-US" dirty="0">
                <a:latin typeface="Courier New" panose="02070309020205020404" pitchFamily="49" charset="0"/>
                <a:cs typeface="Courier New" panose="02070309020205020404" pitchFamily="49" charset="0"/>
              </a:rPr>
              <a:t>/articles/pmc8210974/ link to PMC article] </a:t>
            </a:r>
            <a:r>
              <a:rPr lang="en-US" dirty="0">
                <a:highlight>
                  <a:srgbClr val="FFFF00"/>
                </a:highlight>
                <a:latin typeface="Courier New" panose="02070309020205020404" pitchFamily="49" charset="0"/>
                <a:cs typeface="Courier New" panose="02070309020205020404" pitchFamily="49" charset="0"/>
              </a:rPr>
              <a:t>[https://</a:t>
            </a:r>
            <a:r>
              <a:rPr lang="en-US" dirty="0" err="1">
                <a:highlight>
                  <a:srgbClr val="FFFF00"/>
                </a:highlight>
                <a:latin typeface="Courier New" panose="02070309020205020404" pitchFamily="49" charset="0"/>
                <a:cs typeface="Courier New" panose="02070309020205020404" pitchFamily="49" charset="0"/>
              </a:rPr>
              <a:t>pubmed.ncbi.nlm.nih.gov</a:t>
            </a:r>
            <a:r>
              <a:rPr lang="en-US" dirty="0">
                <a:highlight>
                  <a:srgbClr val="FFFF00"/>
                </a:highlight>
                <a:latin typeface="Courier New" panose="02070309020205020404" pitchFamily="49" charset="0"/>
                <a:cs typeface="Courier New" panose="02070309020205020404" pitchFamily="49" charset="0"/>
              </a:rPr>
              <a:t>/33780274/ PubMed]</a:t>
            </a:r>
            <a:endParaRPr lang="en-US" strike="sngStrike" dirty="0">
              <a:highlight>
                <a:srgbClr val="FFFF00"/>
              </a:highlight>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8ECF9995-CEED-687A-1268-C4546CC50D4B}"/>
              </a:ext>
            </a:extLst>
          </p:cNvPr>
          <p:cNvSpPr txBox="1"/>
          <p:nvPr/>
        </p:nvSpPr>
        <p:spPr>
          <a:xfrm>
            <a:off x="1540933" y="6211669"/>
            <a:ext cx="9110133" cy="646331"/>
          </a:xfrm>
          <a:prstGeom prst="rect">
            <a:avLst/>
          </a:prstGeom>
          <a:solidFill>
            <a:schemeClr val="accent4">
              <a:lumMod val="20000"/>
              <a:lumOff val="80000"/>
            </a:schemeClr>
          </a:solidFill>
        </p:spPr>
        <p:txBody>
          <a:bodyPr wrap="square" rtlCol="0">
            <a:spAutoFit/>
          </a:bodyPr>
          <a:lstStyle/>
          <a:p>
            <a:r>
              <a:rPr lang="en-US" dirty="0"/>
              <a:t>Back to the </a:t>
            </a:r>
            <a:r>
              <a:rPr lang="en-US" dirty="0" err="1"/>
              <a:t>HemOnc.org</a:t>
            </a:r>
            <a:r>
              <a:rPr lang="en-US" dirty="0"/>
              <a:t> editor. At the end of the line, type a left bracket, then use CMD+V to copy in the link, then type a space and “PubMed” and close with a right bracket.</a:t>
            </a:r>
          </a:p>
        </p:txBody>
      </p:sp>
    </p:spTree>
    <p:extLst>
      <p:ext uri="{BB962C8B-B14F-4D97-AF65-F5344CB8AC3E}">
        <p14:creationId xmlns:p14="http://schemas.microsoft.com/office/powerpoint/2010/main" val="297781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4155-522B-7680-E3C3-933819921E3D}"/>
              </a:ext>
            </a:extLst>
          </p:cNvPr>
          <p:cNvSpPr>
            <a:spLocks noGrp="1"/>
          </p:cNvSpPr>
          <p:nvPr>
            <p:ph type="title"/>
          </p:nvPr>
        </p:nvSpPr>
        <p:spPr/>
        <p:txBody>
          <a:bodyPr/>
          <a:lstStyle/>
          <a:p>
            <a:r>
              <a:rPr lang="en-US" dirty="0"/>
              <a:t>Final format</a:t>
            </a:r>
          </a:p>
        </p:txBody>
      </p:sp>
      <p:sp>
        <p:nvSpPr>
          <p:cNvPr id="3" name="Content Placeholder 2">
            <a:extLst>
              <a:ext uri="{FF2B5EF4-FFF2-40B4-BE49-F238E27FC236}">
                <a16:creationId xmlns:a16="http://schemas.microsoft.com/office/drawing/2014/main" id="{D7435682-1543-9E76-4E78-2B85945EDBC3}"/>
              </a:ext>
            </a:extLst>
          </p:cNvPr>
          <p:cNvSpPr>
            <a:spLocks noGrp="1"/>
          </p:cNvSpPr>
          <p:nvPr>
            <p:ph idx="1"/>
          </p:nvPr>
        </p:nvSpPr>
        <p:spPr/>
        <p:txBody>
          <a:bodyPr>
            <a:normAutofit fontScale="92500" lnSpcReduction="20000"/>
          </a:bodyPr>
          <a:lstStyle/>
          <a:p>
            <a:pPr marL="0" indent="0">
              <a:buNone/>
            </a:pPr>
            <a:r>
              <a:rPr lang="en-US" dirty="0">
                <a:latin typeface="Courier New" panose="02070309020205020404" pitchFamily="49" charset="0"/>
                <a:cs typeface="Courier New" panose="02070309020205020404" pitchFamily="49" charset="0"/>
              </a:rPr>
              <a:t>##'''PRO analysis:''' </a:t>
            </a:r>
            <a:r>
              <a:rPr lang="en-US" dirty="0" err="1">
                <a:latin typeface="Courier New" panose="02070309020205020404" pitchFamily="49" charset="0"/>
                <a:cs typeface="Courier New" panose="02070309020205020404" pitchFamily="49" charset="0"/>
              </a:rPr>
              <a:t>Ciruelos</a:t>
            </a:r>
            <a:r>
              <a:rPr lang="en-US" dirty="0">
                <a:latin typeface="Courier New" panose="02070309020205020404" pitchFamily="49" charset="0"/>
                <a:cs typeface="Courier New" panose="02070309020205020404" pitchFamily="49" charset="0"/>
              </a:rPr>
              <a:t> EM, </a:t>
            </a:r>
            <a:r>
              <a:rPr lang="en-US" dirty="0" err="1">
                <a:latin typeface="Courier New" panose="02070309020205020404" pitchFamily="49" charset="0"/>
                <a:cs typeface="Courier New" panose="02070309020205020404" pitchFamily="49" charset="0"/>
              </a:rPr>
              <a:t>Rugo</a:t>
            </a:r>
            <a:r>
              <a:rPr lang="en-US" dirty="0">
                <a:latin typeface="Courier New" panose="02070309020205020404" pitchFamily="49" charset="0"/>
                <a:cs typeface="Courier New" panose="02070309020205020404" pitchFamily="49" charset="0"/>
              </a:rPr>
              <a:t> HS, Mayer IA, Levy C, Forget F, Delgado </a:t>
            </a:r>
            <a:r>
              <a:rPr lang="en-US" dirty="0" err="1">
                <a:latin typeface="Courier New" panose="02070309020205020404" pitchFamily="49" charset="0"/>
                <a:cs typeface="Courier New" panose="02070309020205020404" pitchFamily="49" charset="0"/>
              </a:rPr>
              <a:t>Mingorance</a:t>
            </a:r>
            <a:r>
              <a:rPr lang="en-US" dirty="0">
                <a:latin typeface="Courier New" panose="02070309020205020404" pitchFamily="49" charset="0"/>
                <a:cs typeface="Courier New" panose="02070309020205020404" pitchFamily="49" charset="0"/>
              </a:rPr>
              <a:t> JI, </a:t>
            </a:r>
            <a:r>
              <a:rPr lang="en-US" dirty="0" err="1">
                <a:latin typeface="Courier New" panose="02070309020205020404" pitchFamily="49" charset="0"/>
                <a:cs typeface="Courier New" panose="02070309020205020404" pitchFamily="49" charset="0"/>
              </a:rPr>
              <a:t>Safra</a:t>
            </a:r>
            <a:r>
              <a:rPr lang="en-US" dirty="0">
                <a:latin typeface="Courier New" panose="02070309020205020404" pitchFamily="49" charset="0"/>
                <a:cs typeface="Courier New" panose="02070309020205020404" pitchFamily="49" charset="0"/>
              </a:rPr>
              <a:t> T, Masuda N, Park YH, </a:t>
            </a:r>
            <a:r>
              <a:rPr lang="en-US" dirty="0" err="1">
                <a:latin typeface="Courier New" panose="02070309020205020404" pitchFamily="49" charset="0"/>
                <a:cs typeface="Courier New" panose="02070309020205020404" pitchFamily="49" charset="0"/>
              </a:rPr>
              <a:t>Juric</a:t>
            </a:r>
            <a:r>
              <a:rPr lang="en-US" dirty="0">
                <a:latin typeface="Courier New" panose="02070309020205020404" pitchFamily="49" charset="0"/>
                <a:cs typeface="Courier New" panose="02070309020205020404" pitchFamily="49" charset="0"/>
              </a:rPr>
              <a:t> D, Conte P, </a:t>
            </a:r>
            <a:r>
              <a:rPr lang="en-US" dirty="0" err="1">
                <a:latin typeface="Courier New" panose="02070309020205020404" pitchFamily="49" charset="0"/>
                <a:cs typeface="Courier New" panose="02070309020205020404" pitchFamily="49" charset="0"/>
              </a:rPr>
              <a:t>Campone</a:t>
            </a:r>
            <a:r>
              <a:rPr lang="en-US" dirty="0">
                <a:latin typeface="Courier New" panose="02070309020205020404" pitchFamily="49" charset="0"/>
                <a:cs typeface="Courier New" panose="02070309020205020404" pitchFamily="49" charset="0"/>
              </a:rPr>
              <a:t> M, </a:t>
            </a:r>
            <a:r>
              <a:rPr lang="en-US" dirty="0" err="1">
                <a:latin typeface="Courier New" panose="02070309020205020404" pitchFamily="49" charset="0"/>
                <a:cs typeface="Courier New" panose="02070309020205020404" pitchFamily="49" charset="0"/>
              </a:rPr>
              <a:t>Loibl</a:t>
            </a:r>
            <a:r>
              <a:rPr lang="en-US" dirty="0">
                <a:latin typeface="Courier New" panose="02070309020205020404" pitchFamily="49" charset="0"/>
                <a:cs typeface="Courier New" panose="02070309020205020404" pitchFamily="49" charset="0"/>
              </a:rPr>
              <a:t> S, Iwata H, Zhou X, Park J, Ridolfi A, Lorenzo I, André F. Patient-Reported Outcomes in Patients With PIK3CA-Mutated Hormone Receptor-Positive, Human Epidermal Growth Factor Receptor 2-Negative Advanced Breast Cancer From SOLAR-1. J Clin Oncol. 2021 Jun 20;39(18):2005-2015. </a:t>
            </a:r>
            <a:r>
              <a:rPr lang="en-US" dirty="0" err="1">
                <a:latin typeface="Courier New" panose="02070309020205020404" pitchFamily="49" charset="0"/>
                <a:cs typeface="Courier New" panose="02070309020205020404" pitchFamily="49" charset="0"/>
              </a:rPr>
              <a:t>Epub</a:t>
            </a:r>
            <a:r>
              <a:rPr lang="en-US" dirty="0">
                <a:latin typeface="Courier New" panose="02070309020205020404" pitchFamily="49" charset="0"/>
                <a:cs typeface="Courier New" panose="02070309020205020404" pitchFamily="49" charset="0"/>
              </a:rPr>
              <a:t> 2021 Mar 29. [https://</a:t>
            </a:r>
            <a:r>
              <a:rPr lang="en-US" dirty="0" err="1">
                <a:latin typeface="Courier New" panose="02070309020205020404" pitchFamily="49" charset="0"/>
                <a:cs typeface="Courier New" panose="02070309020205020404" pitchFamily="49" charset="0"/>
              </a:rPr>
              <a:t>doi.org</a:t>
            </a:r>
            <a:r>
              <a:rPr lang="en-US" dirty="0">
                <a:latin typeface="Courier New" panose="02070309020205020404" pitchFamily="49" charset="0"/>
                <a:cs typeface="Courier New" panose="02070309020205020404" pitchFamily="49" charset="0"/>
              </a:rPr>
              <a:t>/10.1200/jco.20.01139 link to original article] [http://</a:t>
            </a:r>
            <a:r>
              <a:rPr lang="en-US" dirty="0" err="1">
                <a:latin typeface="Courier New" panose="02070309020205020404" pitchFamily="49" charset="0"/>
                <a:cs typeface="Courier New" panose="02070309020205020404" pitchFamily="49" charset="0"/>
              </a:rPr>
              <a:t>www.ncbi.nlm.nih.gov</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pmc</a:t>
            </a:r>
            <a:r>
              <a:rPr lang="en-US" dirty="0">
                <a:latin typeface="Courier New" panose="02070309020205020404" pitchFamily="49" charset="0"/>
                <a:cs typeface="Courier New" panose="02070309020205020404" pitchFamily="49" charset="0"/>
              </a:rPr>
              <a:t>/articles/pmc8210974/ link to PMC article] [https://</a:t>
            </a:r>
            <a:r>
              <a:rPr lang="en-US" dirty="0" err="1">
                <a:latin typeface="Courier New" panose="02070309020205020404" pitchFamily="49" charset="0"/>
                <a:cs typeface="Courier New" panose="02070309020205020404" pitchFamily="49" charset="0"/>
              </a:rPr>
              <a:t>pubmed.ncbi.nlm.nih.gov</a:t>
            </a:r>
            <a:r>
              <a:rPr lang="en-US" dirty="0">
                <a:latin typeface="Courier New" panose="02070309020205020404" pitchFamily="49" charset="0"/>
                <a:cs typeface="Courier New" panose="02070309020205020404" pitchFamily="49" charset="0"/>
              </a:rPr>
              <a:t>/33780274/ PubMed]</a:t>
            </a:r>
            <a:endParaRPr lang="en-US" strike="sngStrike" dirty="0">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8ECF9995-CEED-687A-1268-C4546CC50D4B}"/>
              </a:ext>
            </a:extLst>
          </p:cNvPr>
          <p:cNvSpPr txBox="1"/>
          <p:nvPr/>
        </p:nvSpPr>
        <p:spPr>
          <a:xfrm>
            <a:off x="1540933" y="6211669"/>
            <a:ext cx="9110133" cy="646331"/>
          </a:xfrm>
          <a:prstGeom prst="rect">
            <a:avLst/>
          </a:prstGeom>
          <a:solidFill>
            <a:schemeClr val="accent4">
              <a:lumMod val="20000"/>
              <a:lumOff val="80000"/>
            </a:schemeClr>
          </a:solidFill>
        </p:spPr>
        <p:txBody>
          <a:bodyPr wrap="square" rtlCol="0">
            <a:spAutoFit/>
          </a:bodyPr>
          <a:lstStyle/>
          <a:p>
            <a:r>
              <a:rPr lang="en-US" dirty="0"/>
              <a:t>That’s it! If the trial shows up in more than one place on the page, just clone the reference using CMD+C and make a copy in the correct place. Just one last step – saving the changes!</a:t>
            </a:r>
          </a:p>
        </p:txBody>
      </p:sp>
    </p:spTree>
    <p:extLst>
      <p:ext uri="{BB962C8B-B14F-4D97-AF65-F5344CB8AC3E}">
        <p14:creationId xmlns:p14="http://schemas.microsoft.com/office/powerpoint/2010/main" val="401272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954C3D51-0D5D-58BF-6EB7-49F8BB63C4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44" y="316089"/>
            <a:ext cx="12166510" cy="2901244"/>
          </a:xfrm>
          <a:prstGeom prst="rect">
            <a:avLst/>
          </a:prstGeom>
        </p:spPr>
      </p:pic>
      <p:sp>
        <p:nvSpPr>
          <p:cNvPr id="4" name="TextBox 3">
            <a:extLst>
              <a:ext uri="{FF2B5EF4-FFF2-40B4-BE49-F238E27FC236}">
                <a16:creationId xmlns:a16="http://schemas.microsoft.com/office/drawing/2014/main" id="{94306DB0-39A3-CA44-AC2C-2DF7AD4BE56E}"/>
              </a:ext>
            </a:extLst>
          </p:cNvPr>
          <p:cNvSpPr txBox="1"/>
          <p:nvPr/>
        </p:nvSpPr>
        <p:spPr>
          <a:xfrm>
            <a:off x="941852" y="4258990"/>
            <a:ext cx="10308295" cy="2031325"/>
          </a:xfrm>
          <a:prstGeom prst="rect">
            <a:avLst/>
          </a:prstGeom>
          <a:solidFill>
            <a:schemeClr val="accent4">
              <a:lumMod val="20000"/>
              <a:lumOff val="80000"/>
            </a:schemeClr>
          </a:solidFill>
        </p:spPr>
        <p:txBody>
          <a:bodyPr wrap="square" rtlCol="0">
            <a:spAutoFit/>
          </a:bodyPr>
          <a:lstStyle/>
          <a:p>
            <a:r>
              <a:rPr lang="en-US" dirty="0"/>
              <a:t>Scroll to the bottom of the page and you will see a gray box as shown above. I don’t bother to fill the “Summary:” for this sort of change, although you can if you want to. For me, the “This is a minor edit” is checked by default; check this if not too much trouble, but it isn’t necessary. If you want to be notified of subsequent changes to the page, check “Watch this page”. Finally, click the “Save changes” button, circled in red above.</a:t>
            </a:r>
          </a:p>
          <a:p>
            <a:endParaRPr lang="en-US" dirty="0"/>
          </a:p>
          <a:p>
            <a:r>
              <a:rPr lang="en-US" b="1" dirty="0"/>
              <a:t>TL;DR: </a:t>
            </a:r>
            <a:r>
              <a:rPr lang="en-US" dirty="0"/>
              <a:t>click the </a:t>
            </a:r>
            <a:r>
              <a:rPr lang="en-US" b="1" dirty="0"/>
              <a:t>Save changes </a:t>
            </a:r>
            <a:r>
              <a:rPr lang="en-US" dirty="0"/>
              <a:t>button</a:t>
            </a:r>
          </a:p>
        </p:txBody>
      </p:sp>
      <p:sp>
        <p:nvSpPr>
          <p:cNvPr id="5" name="Oval 4">
            <a:extLst>
              <a:ext uri="{FF2B5EF4-FFF2-40B4-BE49-F238E27FC236}">
                <a16:creationId xmlns:a16="http://schemas.microsoft.com/office/drawing/2014/main" id="{EE87F9B9-509A-C6DB-1836-34856E6C8913}"/>
              </a:ext>
            </a:extLst>
          </p:cNvPr>
          <p:cNvSpPr/>
          <p:nvPr/>
        </p:nvSpPr>
        <p:spPr>
          <a:xfrm>
            <a:off x="79752" y="2429165"/>
            <a:ext cx="1856509" cy="632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90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4F64-1B28-3AF1-3074-301DBC0C976F}"/>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DF55B96D-494C-F158-158B-19C2E78309BB}"/>
              </a:ext>
            </a:extLst>
          </p:cNvPr>
          <p:cNvSpPr>
            <a:spLocks noGrp="1"/>
          </p:cNvSpPr>
          <p:nvPr>
            <p:ph idx="1"/>
          </p:nvPr>
        </p:nvSpPr>
        <p:spPr/>
        <p:txBody>
          <a:bodyPr>
            <a:normAutofit fontScale="92500" lnSpcReduction="20000"/>
          </a:bodyPr>
          <a:lstStyle/>
          <a:p>
            <a:r>
              <a:rPr lang="en-US" dirty="0"/>
              <a:t>For overall efficacy updates, we use the generic “Update”; other standard options include “Subgroup analysis”; “</a:t>
            </a:r>
            <a:r>
              <a:rPr lang="en-US" dirty="0" err="1"/>
              <a:t>HRQoL</a:t>
            </a:r>
            <a:r>
              <a:rPr lang="en-US" dirty="0"/>
              <a:t> analysis”; and “PRO analysis”.  Try not to use non-standard options.</a:t>
            </a:r>
          </a:p>
          <a:p>
            <a:r>
              <a:rPr lang="en-US" dirty="0"/>
              <a:t>If the update is about multiple trials, add the word “Pooled” and use sentence case, e.g., “Pooled update”; “Pooled subgroup analysis”</a:t>
            </a:r>
          </a:p>
          <a:p>
            <a:r>
              <a:rPr lang="en-US" dirty="0"/>
              <a:t>The format of the start of the update must be consistent, or the parser will not work:</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 </a:t>
            </a:r>
          </a:p>
          <a:p>
            <a:r>
              <a:rPr lang="en-US" dirty="0">
                <a:latin typeface="Calibri" panose="020F0502020204030204" pitchFamily="34" charset="0"/>
                <a:cs typeface="Calibri" panose="020F0502020204030204" pitchFamily="34" charset="0"/>
              </a:rPr>
              <a:t>Don’t forget the brackets for article/PMC/PubMed, or the links won’t work.</a:t>
            </a:r>
          </a:p>
          <a:p>
            <a:r>
              <a:rPr lang="en-US" dirty="0">
                <a:latin typeface="Calibri" panose="020F0502020204030204" pitchFamily="34" charset="0"/>
                <a:cs typeface="Calibri" panose="020F0502020204030204" pitchFamily="34" charset="0"/>
              </a:rPr>
              <a:t>This works fastest if you have two screens, one with the </a:t>
            </a:r>
            <a:r>
              <a:rPr lang="en-US" dirty="0" err="1">
                <a:latin typeface="Calibri" panose="020F0502020204030204" pitchFamily="34" charset="0"/>
                <a:cs typeface="Calibri" panose="020F0502020204030204" pitchFamily="34" charset="0"/>
              </a:rPr>
              <a:t>HemOnc.org</a:t>
            </a:r>
            <a:r>
              <a:rPr lang="en-US" dirty="0">
                <a:latin typeface="Calibri" panose="020F0502020204030204" pitchFamily="34" charset="0"/>
                <a:cs typeface="Calibri" panose="020F0502020204030204" pitchFamily="34" charset="0"/>
              </a:rPr>
              <a:t> page, and one with PubMed. Otherwise, you’ll need to go back and forth between tabs several times.</a:t>
            </a:r>
          </a:p>
        </p:txBody>
      </p:sp>
    </p:spTree>
    <p:extLst>
      <p:ext uri="{BB962C8B-B14F-4D97-AF65-F5344CB8AC3E}">
        <p14:creationId xmlns:p14="http://schemas.microsoft.com/office/powerpoint/2010/main" val="354349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C22FB70-03DD-AE78-4691-10076714B5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7145" y="126762"/>
            <a:ext cx="11457709" cy="6206706"/>
          </a:xfrm>
          <a:prstGeom prst="rect">
            <a:avLst/>
          </a:prstGeom>
        </p:spPr>
      </p:pic>
      <p:sp>
        <p:nvSpPr>
          <p:cNvPr id="4" name="TextBox 3">
            <a:extLst>
              <a:ext uri="{FF2B5EF4-FFF2-40B4-BE49-F238E27FC236}">
                <a16:creationId xmlns:a16="http://schemas.microsoft.com/office/drawing/2014/main" id="{1E4171D7-6291-E232-5DFF-31CEF1061433}"/>
              </a:ext>
            </a:extLst>
          </p:cNvPr>
          <p:cNvSpPr txBox="1"/>
          <p:nvPr/>
        </p:nvSpPr>
        <p:spPr>
          <a:xfrm>
            <a:off x="3484995" y="6488668"/>
            <a:ext cx="5222007" cy="369332"/>
          </a:xfrm>
          <a:prstGeom prst="rect">
            <a:avLst/>
          </a:prstGeom>
          <a:solidFill>
            <a:schemeClr val="accent4">
              <a:lumMod val="20000"/>
              <a:lumOff val="80000"/>
            </a:schemeClr>
          </a:solidFill>
        </p:spPr>
        <p:txBody>
          <a:bodyPr wrap="none" rtlCol="0">
            <a:spAutoFit/>
          </a:bodyPr>
          <a:lstStyle/>
          <a:p>
            <a:r>
              <a:rPr lang="en-US" dirty="0"/>
              <a:t>A white box should pop up in the middle of the page.</a:t>
            </a:r>
          </a:p>
        </p:txBody>
      </p:sp>
    </p:spTree>
    <p:extLst>
      <p:ext uri="{BB962C8B-B14F-4D97-AF65-F5344CB8AC3E}">
        <p14:creationId xmlns:p14="http://schemas.microsoft.com/office/powerpoint/2010/main" val="280953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489955-D13E-D8D6-129E-8DCB6085875F}"/>
              </a:ext>
            </a:extLst>
          </p:cNvPr>
          <p:cNvSpPr txBox="1"/>
          <p:nvPr/>
        </p:nvSpPr>
        <p:spPr>
          <a:xfrm>
            <a:off x="3123327" y="6488668"/>
            <a:ext cx="6405921" cy="369332"/>
          </a:xfrm>
          <a:prstGeom prst="rect">
            <a:avLst/>
          </a:prstGeom>
          <a:solidFill>
            <a:schemeClr val="accent4">
              <a:lumMod val="20000"/>
              <a:lumOff val="80000"/>
            </a:schemeClr>
          </a:solidFill>
        </p:spPr>
        <p:txBody>
          <a:bodyPr wrap="none" rtlCol="0">
            <a:spAutoFit/>
          </a:bodyPr>
          <a:lstStyle/>
          <a:p>
            <a:r>
              <a:rPr lang="en-US" dirty="0"/>
              <a:t>Triple-click on the interior of the citation box, then CMD+C to copy</a:t>
            </a:r>
          </a:p>
        </p:txBody>
      </p:sp>
      <p:pic>
        <p:nvPicPr>
          <p:cNvPr id="4" name="Picture 3" descr="Graphical user interface, text, application&#10;&#10;Description automatically generated">
            <a:extLst>
              <a:ext uri="{FF2B5EF4-FFF2-40B4-BE49-F238E27FC236}">
                <a16:creationId xmlns:a16="http://schemas.microsoft.com/office/drawing/2014/main" id="{B0BA9605-F5CF-8A43-850A-8565CFEBAB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618" y="129286"/>
            <a:ext cx="11166764" cy="6069854"/>
          </a:xfrm>
          <a:prstGeom prst="rect">
            <a:avLst/>
          </a:prstGeom>
        </p:spPr>
      </p:pic>
    </p:spTree>
    <p:extLst>
      <p:ext uri="{BB962C8B-B14F-4D97-AF65-F5344CB8AC3E}">
        <p14:creationId xmlns:p14="http://schemas.microsoft.com/office/powerpoint/2010/main" val="409708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EC1631E-A082-2703-8F4C-90195037D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4169"/>
            <a:ext cx="12162196" cy="5569322"/>
          </a:xfrm>
          <a:prstGeom prst="rect">
            <a:avLst/>
          </a:prstGeom>
        </p:spPr>
      </p:pic>
      <p:sp>
        <p:nvSpPr>
          <p:cNvPr id="4" name="TextBox 3">
            <a:extLst>
              <a:ext uri="{FF2B5EF4-FFF2-40B4-BE49-F238E27FC236}">
                <a16:creationId xmlns:a16="http://schemas.microsoft.com/office/drawing/2014/main" id="{562B5305-53E5-C7D5-DE13-4976E81F844A}"/>
              </a:ext>
            </a:extLst>
          </p:cNvPr>
          <p:cNvSpPr txBox="1"/>
          <p:nvPr/>
        </p:nvSpPr>
        <p:spPr>
          <a:xfrm>
            <a:off x="2236636" y="6211669"/>
            <a:ext cx="8140418" cy="646331"/>
          </a:xfrm>
          <a:prstGeom prst="rect">
            <a:avLst/>
          </a:prstGeom>
          <a:solidFill>
            <a:schemeClr val="accent4">
              <a:lumMod val="20000"/>
              <a:lumOff val="80000"/>
            </a:schemeClr>
          </a:solidFill>
        </p:spPr>
        <p:txBody>
          <a:bodyPr wrap="square" rtlCol="0">
            <a:spAutoFit/>
          </a:bodyPr>
          <a:lstStyle/>
          <a:p>
            <a:r>
              <a:rPr lang="en-US" dirty="0"/>
              <a:t>In a separate browser window or tab, navigate to the </a:t>
            </a:r>
            <a:r>
              <a:rPr lang="en-US" dirty="0" err="1"/>
              <a:t>HemOnc.org</a:t>
            </a:r>
            <a:r>
              <a:rPr lang="en-US" dirty="0"/>
              <a:t> page of interest, and click on the “Edit source” at the top of the page.</a:t>
            </a:r>
          </a:p>
        </p:txBody>
      </p:sp>
      <p:sp>
        <p:nvSpPr>
          <p:cNvPr id="5" name="Oval 4">
            <a:extLst>
              <a:ext uri="{FF2B5EF4-FFF2-40B4-BE49-F238E27FC236}">
                <a16:creationId xmlns:a16="http://schemas.microsoft.com/office/drawing/2014/main" id="{5247F29D-8A4D-AC1B-3636-E30360BB1629}"/>
              </a:ext>
            </a:extLst>
          </p:cNvPr>
          <p:cNvSpPr/>
          <p:nvPr/>
        </p:nvSpPr>
        <p:spPr>
          <a:xfrm>
            <a:off x="6096000" y="304800"/>
            <a:ext cx="1385455" cy="52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9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B40FC4B-C957-0AFE-6FBB-4B41C1D882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27" y="715820"/>
            <a:ext cx="12177373" cy="3842326"/>
          </a:xfrm>
          <a:prstGeom prst="rect">
            <a:avLst/>
          </a:prstGeom>
        </p:spPr>
      </p:pic>
      <p:sp>
        <p:nvSpPr>
          <p:cNvPr id="4" name="TextBox 3">
            <a:extLst>
              <a:ext uri="{FF2B5EF4-FFF2-40B4-BE49-F238E27FC236}">
                <a16:creationId xmlns:a16="http://schemas.microsoft.com/office/drawing/2014/main" id="{6E63506D-644B-C831-23BC-F3934CA53A51}"/>
              </a:ext>
            </a:extLst>
          </p:cNvPr>
          <p:cNvSpPr txBox="1"/>
          <p:nvPr/>
        </p:nvSpPr>
        <p:spPr>
          <a:xfrm>
            <a:off x="2033104" y="5934670"/>
            <a:ext cx="8140418" cy="923330"/>
          </a:xfrm>
          <a:prstGeom prst="rect">
            <a:avLst/>
          </a:prstGeom>
          <a:solidFill>
            <a:schemeClr val="accent4">
              <a:lumMod val="20000"/>
              <a:lumOff val="80000"/>
            </a:schemeClr>
          </a:solidFill>
        </p:spPr>
        <p:txBody>
          <a:bodyPr wrap="square" rtlCol="0">
            <a:spAutoFit/>
          </a:bodyPr>
          <a:lstStyle/>
          <a:p>
            <a:r>
              <a:rPr lang="en-US" dirty="0"/>
              <a:t>Alternatively, you can scroll directly to the references section that you wish to edit and click the “edit source” there. Keep in mind that for RCTs the reference will usually show up more than once on a page; you’ll want to update all instances.</a:t>
            </a:r>
          </a:p>
        </p:txBody>
      </p:sp>
      <p:sp>
        <p:nvSpPr>
          <p:cNvPr id="5" name="Oval 4">
            <a:extLst>
              <a:ext uri="{FF2B5EF4-FFF2-40B4-BE49-F238E27FC236}">
                <a16:creationId xmlns:a16="http://schemas.microsoft.com/office/drawing/2014/main" id="{BC46906C-781D-2B56-712E-2753E82E0EBF}"/>
              </a:ext>
            </a:extLst>
          </p:cNvPr>
          <p:cNvSpPr/>
          <p:nvPr/>
        </p:nvSpPr>
        <p:spPr>
          <a:xfrm>
            <a:off x="1717964" y="1884218"/>
            <a:ext cx="1385455" cy="52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88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489955-D13E-D8D6-129E-8DCB6085875F}"/>
              </a:ext>
            </a:extLst>
          </p:cNvPr>
          <p:cNvSpPr txBox="1"/>
          <p:nvPr/>
        </p:nvSpPr>
        <p:spPr>
          <a:xfrm>
            <a:off x="3844758" y="6488668"/>
            <a:ext cx="4211538" cy="369332"/>
          </a:xfrm>
          <a:prstGeom prst="rect">
            <a:avLst/>
          </a:prstGeom>
          <a:solidFill>
            <a:schemeClr val="accent4">
              <a:lumMod val="20000"/>
              <a:lumOff val="80000"/>
            </a:schemeClr>
          </a:solidFill>
        </p:spPr>
        <p:txBody>
          <a:bodyPr wrap="none" rtlCol="0">
            <a:spAutoFit/>
          </a:bodyPr>
          <a:lstStyle/>
          <a:p>
            <a:r>
              <a:rPr lang="en-US" dirty="0"/>
              <a:t>Find the reference that needs to be edited.</a:t>
            </a:r>
          </a:p>
        </p:txBody>
      </p:sp>
      <p:pic>
        <p:nvPicPr>
          <p:cNvPr id="4" name="Picture 3" descr="Graphical user interface, text, application, email&#10;&#10;Description automatically generated">
            <a:extLst>
              <a:ext uri="{FF2B5EF4-FFF2-40B4-BE49-F238E27FC236}">
                <a16:creationId xmlns:a16="http://schemas.microsoft.com/office/drawing/2014/main" id="{68A996A3-8418-BE61-79CE-D9C8D344DF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86990"/>
            <a:ext cx="11901055" cy="3973707"/>
          </a:xfrm>
          <a:prstGeom prst="rect">
            <a:avLst/>
          </a:prstGeom>
        </p:spPr>
      </p:pic>
    </p:spTree>
    <p:extLst>
      <p:ext uri="{BB962C8B-B14F-4D97-AF65-F5344CB8AC3E}">
        <p14:creationId xmlns:p14="http://schemas.microsoft.com/office/powerpoint/2010/main" val="105920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F1870286-1462-EE3E-56F2-58BDE75B14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109" y="217982"/>
            <a:ext cx="11831782" cy="5237348"/>
          </a:xfrm>
          <a:prstGeom prst="rect">
            <a:avLst/>
          </a:prstGeom>
        </p:spPr>
      </p:pic>
      <p:sp>
        <p:nvSpPr>
          <p:cNvPr id="4" name="TextBox 3">
            <a:extLst>
              <a:ext uri="{FF2B5EF4-FFF2-40B4-BE49-F238E27FC236}">
                <a16:creationId xmlns:a16="http://schemas.microsoft.com/office/drawing/2014/main" id="{2B818706-5FC5-F4F6-648D-315AA442D9CD}"/>
              </a:ext>
            </a:extLst>
          </p:cNvPr>
          <p:cNvSpPr txBox="1"/>
          <p:nvPr/>
        </p:nvSpPr>
        <p:spPr>
          <a:xfrm>
            <a:off x="1539368" y="5654310"/>
            <a:ext cx="9113264" cy="1200329"/>
          </a:xfrm>
          <a:prstGeom prst="rect">
            <a:avLst/>
          </a:prstGeom>
          <a:solidFill>
            <a:schemeClr val="accent4">
              <a:lumMod val="20000"/>
              <a:lumOff val="80000"/>
            </a:schemeClr>
          </a:solidFill>
        </p:spPr>
        <p:txBody>
          <a:bodyPr wrap="square" rtlCol="0">
            <a:spAutoFit/>
          </a:bodyPr>
          <a:lstStyle/>
          <a:p>
            <a:r>
              <a:rPr lang="en-US" dirty="0"/>
              <a:t>Start a new line using two hashtags, and a description of the type of update, as shown. In this example, the update is a PRO analysis. References need to be in chronologic order based on their earliest date of publication (</a:t>
            </a:r>
            <a:r>
              <a:rPr lang="en-US" dirty="0" err="1"/>
              <a:t>epub</a:t>
            </a:r>
            <a:r>
              <a:rPr lang="en-US" dirty="0"/>
              <a:t>, usually). In the example the new reference goes last, but sometimes it might belong in the middle. Subsequent steps will be shown as raw text.</a:t>
            </a:r>
          </a:p>
        </p:txBody>
      </p:sp>
      <p:sp>
        <p:nvSpPr>
          <p:cNvPr id="5" name="Oval 4">
            <a:extLst>
              <a:ext uri="{FF2B5EF4-FFF2-40B4-BE49-F238E27FC236}">
                <a16:creationId xmlns:a16="http://schemas.microsoft.com/office/drawing/2014/main" id="{3F87B57C-973E-EA5D-33AA-3E5AFDCF547F}"/>
              </a:ext>
            </a:extLst>
          </p:cNvPr>
          <p:cNvSpPr/>
          <p:nvPr/>
        </p:nvSpPr>
        <p:spPr>
          <a:xfrm>
            <a:off x="153913" y="4928857"/>
            <a:ext cx="2118232" cy="526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46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4155-522B-7680-E3C3-933819921E3D}"/>
              </a:ext>
            </a:extLst>
          </p:cNvPr>
          <p:cNvSpPr>
            <a:spLocks noGrp="1"/>
          </p:cNvSpPr>
          <p:nvPr>
            <p:ph type="title"/>
          </p:nvPr>
        </p:nvSpPr>
        <p:spPr/>
        <p:txBody>
          <a:bodyPr/>
          <a:lstStyle/>
          <a:p>
            <a:r>
              <a:rPr lang="en-US" dirty="0"/>
              <a:t>Starting the reference</a:t>
            </a:r>
          </a:p>
        </p:txBody>
      </p:sp>
      <p:sp>
        <p:nvSpPr>
          <p:cNvPr id="3" name="Content Placeholder 2">
            <a:extLst>
              <a:ext uri="{FF2B5EF4-FFF2-40B4-BE49-F238E27FC236}">
                <a16:creationId xmlns:a16="http://schemas.microsoft.com/office/drawing/2014/main" id="{D7435682-1543-9E76-4E78-2B85945EDBC3}"/>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##'''PRO analysis:''' </a:t>
            </a:r>
            <a:r>
              <a:rPr lang="en-US" dirty="0" err="1">
                <a:latin typeface="Courier New" panose="02070309020205020404" pitchFamily="49" charset="0"/>
                <a:cs typeface="Courier New" panose="02070309020205020404" pitchFamily="49" charset="0"/>
              </a:rPr>
              <a:t>Ciruelos</a:t>
            </a:r>
            <a:r>
              <a:rPr lang="en-US" dirty="0">
                <a:latin typeface="Courier New" panose="02070309020205020404" pitchFamily="49" charset="0"/>
                <a:cs typeface="Courier New" panose="02070309020205020404" pitchFamily="49" charset="0"/>
              </a:rPr>
              <a:t> EM, </a:t>
            </a:r>
            <a:r>
              <a:rPr lang="en-US" dirty="0" err="1">
                <a:latin typeface="Courier New" panose="02070309020205020404" pitchFamily="49" charset="0"/>
                <a:cs typeface="Courier New" panose="02070309020205020404" pitchFamily="49" charset="0"/>
              </a:rPr>
              <a:t>Rugo</a:t>
            </a:r>
            <a:r>
              <a:rPr lang="en-US" dirty="0">
                <a:latin typeface="Courier New" panose="02070309020205020404" pitchFamily="49" charset="0"/>
                <a:cs typeface="Courier New" panose="02070309020205020404" pitchFamily="49" charset="0"/>
              </a:rPr>
              <a:t> HS, Mayer IA, Levy C, Forget F, Delgado </a:t>
            </a:r>
            <a:r>
              <a:rPr lang="en-US" dirty="0" err="1">
                <a:latin typeface="Courier New" panose="02070309020205020404" pitchFamily="49" charset="0"/>
                <a:cs typeface="Courier New" panose="02070309020205020404" pitchFamily="49" charset="0"/>
              </a:rPr>
              <a:t>Mingorance</a:t>
            </a:r>
            <a:r>
              <a:rPr lang="en-US" dirty="0">
                <a:latin typeface="Courier New" panose="02070309020205020404" pitchFamily="49" charset="0"/>
                <a:cs typeface="Courier New" panose="02070309020205020404" pitchFamily="49" charset="0"/>
              </a:rPr>
              <a:t> JI, </a:t>
            </a:r>
            <a:r>
              <a:rPr lang="en-US" dirty="0" err="1">
                <a:latin typeface="Courier New" panose="02070309020205020404" pitchFamily="49" charset="0"/>
                <a:cs typeface="Courier New" panose="02070309020205020404" pitchFamily="49" charset="0"/>
              </a:rPr>
              <a:t>Safra</a:t>
            </a:r>
            <a:r>
              <a:rPr lang="en-US" dirty="0">
                <a:latin typeface="Courier New" panose="02070309020205020404" pitchFamily="49" charset="0"/>
                <a:cs typeface="Courier New" panose="02070309020205020404" pitchFamily="49" charset="0"/>
              </a:rPr>
              <a:t> T, Masuda N, Park YH, </a:t>
            </a:r>
            <a:r>
              <a:rPr lang="en-US" dirty="0" err="1">
                <a:latin typeface="Courier New" panose="02070309020205020404" pitchFamily="49" charset="0"/>
                <a:cs typeface="Courier New" panose="02070309020205020404" pitchFamily="49" charset="0"/>
              </a:rPr>
              <a:t>Juric</a:t>
            </a:r>
            <a:r>
              <a:rPr lang="en-US" dirty="0">
                <a:latin typeface="Courier New" panose="02070309020205020404" pitchFamily="49" charset="0"/>
                <a:cs typeface="Courier New" panose="02070309020205020404" pitchFamily="49" charset="0"/>
              </a:rPr>
              <a:t> D, Conte P, </a:t>
            </a:r>
            <a:r>
              <a:rPr lang="en-US" dirty="0" err="1">
                <a:latin typeface="Courier New" panose="02070309020205020404" pitchFamily="49" charset="0"/>
                <a:cs typeface="Courier New" panose="02070309020205020404" pitchFamily="49" charset="0"/>
              </a:rPr>
              <a:t>Campone</a:t>
            </a:r>
            <a:r>
              <a:rPr lang="en-US" dirty="0">
                <a:latin typeface="Courier New" panose="02070309020205020404" pitchFamily="49" charset="0"/>
                <a:cs typeface="Courier New" panose="02070309020205020404" pitchFamily="49" charset="0"/>
              </a:rPr>
              <a:t> M, </a:t>
            </a:r>
            <a:r>
              <a:rPr lang="en-US" dirty="0" err="1">
                <a:latin typeface="Courier New" panose="02070309020205020404" pitchFamily="49" charset="0"/>
                <a:cs typeface="Courier New" panose="02070309020205020404" pitchFamily="49" charset="0"/>
              </a:rPr>
              <a:t>Loibl</a:t>
            </a:r>
            <a:r>
              <a:rPr lang="en-US" dirty="0">
                <a:latin typeface="Courier New" panose="02070309020205020404" pitchFamily="49" charset="0"/>
                <a:cs typeface="Courier New" panose="02070309020205020404" pitchFamily="49" charset="0"/>
              </a:rPr>
              <a:t> S, Iwata H, Zhou X, Park J, Ridolfi A, Lorenzo I, André F. Patient-Reported Outcomes in Patients With PIK3CA-Mutated Hormone Receptor-Positive, Human Epidermal Growth Factor Receptor 2-Negative Advanced Breast Cancer From SOLAR-1. J Clin Oncol. 2021 Jun 20;39(18):2005-2015. </a:t>
            </a:r>
            <a:r>
              <a:rPr lang="en-US" dirty="0" err="1">
                <a:latin typeface="Courier New" panose="02070309020205020404" pitchFamily="49" charset="0"/>
                <a:cs typeface="Courier New" panose="02070309020205020404" pitchFamily="49" charset="0"/>
              </a:rPr>
              <a:t>doi</a:t>
            </a:r>
            <a:r>
              <a:rPr lang="en-US" dirty="0">
                <a:latin typeface="Courier New" panose="02070309020205020404" pitchFamily="49" charset="0"/>
                <a:cs typeface="Courier New" panose="02070309020205020404" pitchFamily="49" charset="0"/>
              </a:rPr>
              <a:t>: 10.1200/JCO.20.01139. </a:t>
            </a:r>
            <a:r>
              <a:rPr lang="en-US" dirty="0" err="1">
                <a:latin typeface="Courier New" panose="02070309020205020404" pitchFamily="49" charset="0"/>
                <a:cs typeface="Courier New" panose="02070309020205020404" pitchFamily="49" charset="0"/>
              </a:rPr>
              <a:t>Epub</a:t>
            </a:r>
            <a:r>
              <a:rPr lang="en-US" dirty="0">
                <a:latin typeface="Courier New" panose="02070309020205020404" pitchFamily="49" charset="0"/>
                <a:cs typeface="Courier New" panose="02070309020205020404" pitchFamily="49" charset="0"/>
              </a:rPr>
              <a:t> 2021 Mar 29. PMID: 33780274; PMCID: PMC8210974.</a:t>
            </a:r>
          </a:p>
        </p:txBody>
      </p:sp>
      <p:sp>
        <p:nvSpPr>
          <p:cNvPr id="4" name="TextBox 3">
            <a:extLst>
              <a:ext uri="{FF2B5EF4-FFF2-40B4-BE49-F238E27FC236}">
                <a16:creationId xmlns:a16="http://schemas.microsoft.com/office/drawing/2014/main" id="{8ECF9995-CEED-687A-1268-C4546CC50D4B}"/>
              </a:ext>
            </a:extLst>
          </p:cNvPr>
          <p:cNvSpPr txBox="1"/>
          <p:nvPr/>
        </p:nvSpPr>
        <p:spPr>
          <a:xfrm>
            <a:off x="3912325" y="6494639"/>
            <a:ext cx="4367349" cy="369332"/>
          </a:xfrm>
          <a:prstGeom prst="rect">
            <a:avLst/>
          </a:prstGeom>
          <a:solidFill>
            <a:schemeClr val="accent4">
              <a:lumMod val="20000"/>
              <a:lumOff val="80000"/>
            </a:schemeClr>
          </a:solidFill>
        </p:spPr>
        <p:txBody>
          <a:bodyPr wrap="none" rtlCol="0">
            <a:spAutoFit/>
          </a:bodyPr>
          <a:lstStyle/>
          <a:p>
            <a:r>
              <a:rPr lang="en-US" dirty="0"/>
              <a:t>Copy in the text from PubMed using CMD+V.</a:t>
            </a:r>
          </a:p>
        </p:txBody>
      </p:sp>
    </p:spTree>
    <p:extLst>
      <p:ext uri="{BB962C8B-B14F-4D97-AF65-F5344CB8AC3E}">
        <p14:creationId xmlns:p14="http://schemas.microsoft.com/office/powerpoint/2010/main" val="3196836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1805</Words>
  <Application>Microsoft Macintosh PowerPoint</Application>
  <PresentationFormat>Widescreen</PresentationFormat>
  <Paragraphs>48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Courier New</vt:lpstr>
      <vt:lpstr>Office Theme</vt:lpstr>
      <vt:lpstr>Adding an update to an existing trial on HemOnc.org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Starting the reference</vt:lpstr>
      <vt:lpstr>Remove decorations</vt:lpstr>
      <vt:lpstr>PowerPoint Presentation</vt:lpstr>
      <vt:lpstr>PowerPoint Presentation</vt:lpstr>
      <vt:lpstr>PowerPoint Presentation</vt:lpstr>
      <vt:lpstr>PowerPoint Presentation</vt:lpstr>
      <vt:lpstr>Adding the link to original article</vt:lpstr>
      <vt:lpstr>PowerPoint Presentation</vt:lpstr>
      <vt:lpstr>PowerPoint Presentation</vt:lpstr>
      <vt:lpstr>Adding the link to PMC article (if applicable)</vt:lpstr>
      <vt:lpstr>PowerPoint Presentation</vt:lpstr>
      <vt:lpstr>Adding the link to PubMed</vt:lpstr>
      <vt:lpstr>Final format</vt:lpstr>
      <vt:lpstr>PowerPoint Presentation</vt:lpstr>
      <vt:lpstr>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an update to an existing trial on HemOnc.org</dc:title>
  <dc:creator>Warner, Jeremy</dc:creator>
  <cp:lastModifiedBy>Warner, Jeremy</cp:lastModifiedBy>
  <cp:revision>5</cp:revision>
  <dcterms:created xsi:type="dcterms:W3CDTF">2023-02-18T15:02:34Z</dcterms:created>
  <dcterms:modified xsi:type="dcterms:W3CDTF">2023-02-18T16:17:35Z</dcterms:modified>
</cp:coreProperties>
</file>